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tags/tag24.xml" ContentType="application/vnd.openxmlformats-officedocument.presentationml.tags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notesSlides/notesSlide27.xml" ContentType="application/vnd.openxmlformats-officedocument.presentationml.notesSlide+xml"/>
  <Override PartName="/ppt/tags/tag26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32.xml" ContentType="application/vnd.openxmlformats-officedocument.presentationml.notesSlide+xml"/>
  <Override PartName="/ppt/tags/tag31.xml" ContentType="application/vnd.openxmlformats-officedocument.presentationml.tags+xml"/>
  <Override PartName="/ppt/notesSlides/notesSlide33.xml" ContentType="application/vnd.openxmlformats-officedocument.presentationml.notesSlide+xml"/>
  <Override PartName="/ppt/tags/tag3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3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4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5.xml" ContentType="application/vnd.openxmlformats-officedocument.presentationml.tags+xml"/>
  <Override PartName="/ppt/notesSlides/notesSlide42.xml" ContentType="application/vnd.openxmlformats-officedocument.presentationml.notesSlide+xml"/>
  <Override PartName="/ppt/tags/tag36.xml" ContentType="application/vnd.openxmlformats-officedocument.presentationml.tags+xml"/>
  <Override PartName="/ppt/notesSlides/notesSlide43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44.xml" ContentType="application/vnd.openxmlformats-officedocument.presentationml.notesSlide+xml"/>
  <Override PartName="/ppt/tags/tag39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0.xml" ContentType="application/vnd.openxmlformats-officedocument.presentationml.tags+xml"/>
  <Override PartName="/ppt/notesSlides/notesSlide48.xml" ContentType="application/vnd.openxmlformats-officedocument.presentationml.notesSlide+xml"/>
  <Override PartName="/ppt/tags/tag41.xml" ContentType="application/vnd.openxmlformats-officedocument.presentationml.tags+xml"/>
  <Override PartName="/ppt/notesSlides/notesSlide49.xml" ContentType="application/vnd.openxmlformats-officedocument.presentationml.notesSlide+xml"/>
  <Override PartName="/ppt/tags/tag42.xml" ContentType="application/vnd.openxmlformats-officedocument.presentationml.tags+xml"/>
  <Override PartName="/ppt/notesSlides/notesSlide50.xml" ContentType="application/vnd.openxmlformats-officedocument.presentationml.notesSlide+xml"/>
  <Override PartName="/ppt/tags/tag43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45.xml" ContentType="application/vnd.openxmlformats-officedocument.presentationml.tags+xml"/>
  <Override PartName="/ppt/notesSlides/notesSlide55.xml" ContentType="application/vnd.openxmlformats-officedocument.presentationml.notesSlide+xml"/>
  <Override PartName="/ppt/tags/tag46.xml" ContentType="application/vnd.openxmlformats-officedocument.presentationml.tags+xml"/>
  <Override PartName="/ppt/notesSlides/notesSlide56.xml" ContentType="application/vnd.openxmlformats-officedocument.presentationml.notesSlide+xml"/>
  <Override PartName="/ppt/tags/tag47.xml" ContentType="application/vnd.openxmlformats-officedocument.presentationml.tags+xml"/>
  <Override PartName="/ppt/notesSlides/notesSlide57.xml" ContentType="application/vnd.openxmlformats-officedocument.presentationml.notesSlide+xml"/>
  <Override PartName="/ppt/tags/tag48.xml" ContentType="application/vnd.openxmlformats-officedocument.presentationml.tags+xml"/>
  <Override PartName="/ppt/notesSlides/notesSlide58.xml" ContentType="application/vnd.openxmlformats-officedocument.presentationml.notesSlide+xml"/>
  <Override PartName="/ppt/tags/tag49.xml" ContentType="application/vnd.openxmlformats-officedocument.presentationml.tags+xml"/>
  <Override PartName="/ppt/notesSlides/notesSlide59.xml" ContentType="application/vnd.openxmlformats-officedocument.presentationml.notesSlide+xml"/>
  <Override PartName="/ppt/tags/tag50.xml" ContentType="application/vnd.openxmlformats-officedocument.presentationml.tags+xml"/>
  <Override PartName="/ppt/notesSlides/notesSlide60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55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56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7.xml" ContentType="application/vnd.openxmlformats-officedocument.presentationml.tags+xml"/>
  <Override PartName="/ppt/notesSlides/notesSlide78.xml" ContentType="application/vnd.openxmlformats-officedocument.presentationml.notesSlide+xml"/>
  <Override PartName="/ppt/tags/tag58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9.xml" ContentType="application/vnd.openxmlformats-officedocument.presentationml.tags+xml"/>
  <Override PartName="/ppt/notesSlides/notesSlide81.xml" ContentType="application/vnd.openxmlformats-officedocument.presentationml.notesSlide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82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3.xml" ContentType="application/vnd.openxmlformats-officedocument.presentationml.notesSlide+xml"/>
  <Override PartName="/ppt/tags/tag66.xml" ContentType="application/vnd.openxmlformats-officedocument.presentationml.tags+xml"/>
  <Override PartName="/ppt/notesSlides/notesSlide84.xml" ContentType="application/vnd.openxmlformats-officedocument.presentationml.notesSlide+xml"/>
  <Override PartName="/ppt/tags/tag67.xml" ContentType="application/vnd.openxmlformats-officedocument.presentationml.tags+xml"/>
  <Override PartName="/ppt/notesSlides/notesSlide85.xml" ContentType="application/vnd.openxmlformats-officedocument.presentationml.notesSlide+xml"/>
  <Override PartName="/ppt/tags/tag68.xml" ContentType="application/vnd.openxmlformats-officedocument.presentationml.tags+xml"/>
  <Override PartName="/ppt/notesSlides/notesSlide86.xml" ContentType="application/vnd.openxmlformats-officedocument.presentationml.notesSlide+xml"/>
  <Override PartName="/ppt/tags/tag69.xml" ContentType="application/vnd.openxmlformats-officedocument.presentationml.tags+xml"/>
  <Override PartName="/ppt/notesSlides/notesSlide87.xml" ContentType="application/vnd.openxmlformats-officedocument.presentationml.notesSlide+xml"/>
  <Override PartName="/ppt/tags/tag70.xml" ContentType="application/vnd.openxmlformats-officedocument.presentationml.tags+xml"/>
  <Override PartName="/ppt/notesSlides/notesSlide88.xml" ContentType="application/vnd.openxmlformats-officedocument.presentationml.notesSlide+xml"/>
  <Override PartName="/ppt/tags/tag71.xml" ContentType="application/vnd.openxmlformats-officedocument.presentationml.tags+xml"/>
  <Override PartName="/ppt/notesSlides/notesSlide89.xml" ContentType="application/vnd.openxmlformats-officedocument.presentationml.notesSlide+xml"/>
  <Override PartName="/ppt/tags/tag72.xml" ContentType="application/vnd.openxmlformats-officedocument.presentationml.tags+xml"/>
  <Override PartName="/ppt/notesSlides/notesSlide90.xml" ContentType="application/vnd.openxmlformats-officedocument.presentationml.notesSlide+xml"/>
  <Override PartName="/ppt/tags/tag73.xml" ContentType="application/vnd.openxmlformats-officedocument.presentationml.tags+xml"/>
  <Override PartName="/ppt/notesSlides/notesSlide91.xml" ContentType="application/vnd.openxmlformats-officedocument.presentationml.notesSlide+xml"/>
  <Override PartName="/ppt/tags/tag74.xml" ContentType="application/vnd.openxmlformats-officedocument.presentationml.tags+xml"/>
  <Override PartName="/ppt/notesSlides/notesSlide92.xml" ContentType="application/vnd.openxmlformats-officedocument.presentationml.notesSlide+xml"/>
  <Override PartName="/ppt/tags/tag75.xml" ContentType="application/vnd.openxmlformats-officedocument.presentationml.tags+xml"/>
  <Override PartName="/ppt/notesSlides/notesSlide93.xml" ContentType="application/vnd.openxmlformats-officedocument.presentationml.notesSlide+xml"/>
  <Override PartName="/ppt/tags/tag76.xml" ContentType="application/vnd.openxmlformats-officedocument.presentationml.tags+xml"/>
  <Override PartName="/ppt/notesSlides/notesSlide94.xml" ContentType="application/vnd.openxmlformats-officedocument.presentationml.notesSlide+xml"/>
  <Override PartName="/ppt/tags/tag77.xml" ContentType="application/vnd.openxmlformats-officedocument.presentationml.tags+xml"/>
  <Override PartName="/ppt/notesSlides/notesSlide95.xml" ContentType="application/vnd.openxmlformats-officedocument.presentationml.notesSlide+xml"/>
  <Override PartName="/ppt/tags/tag78.xml" ContentType="application/vnd.openxmlformats-officedocument.presentationml.tags+xml"/>
  <Override PartName="/ppt/notesSlides/notesSlide96.xml" ContentType="application/vnd.openxmlformats-officedocument.presentationml.notesSlide+xml"/>
  <Override PartName="/ppt/tags/tag79.xml" ContentType="application/vnd.openxmlformats-officedocument.presentationml.tags+xml"/>
  <Override PartName="/ppt/notesSlides/notesSlide97.xml" ContentType="application/vnd.openxmlformats-officedocument.presentationml.notesSlide+xml"/>
  <Override PartName="/ppt/tags/tag80.xml" ContentType="application/vnd.openxmlformats-officedocument.presentationml.tags+xml"/>
  <Override PartName="/ppt/notesSlides/notesSlide98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99.xml" ContentType="application/vnd.openxmlformats-officedocument.presentationml.notesSlide+xml"/>
  <Override PartName="/ppt/tags/tag84.xml" ContentType="application/vnd.openxmlformats-officedocument.presentationml.tags+xml"/>
  <Override PartName="/ppt/notesSlides/notesSlide100.xml" ContentType="application/vnd.openxmlformats-officedocument.presentationml.notesSlide+xml"/>
  <Override PartName="/ppt/tags/tag85.xml" ContentType="application/vnd.openxmlformats-officedocument.presentationml.tags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tags/tag86.xml" ContentType="application/vnd.openxmlformats-officedocument.presentationml.tags+xml"/>
  <Override PartName="/ppt/notesSlides/notesSlide103.xml" ContentType="application/vnd.openxmlformats-officedocument.presentationml.notesSlide+xml"/>
  <Override PartName="/ppt/tags/tag87.xml" ContentType="application/vnd.openxmlformats-officedocument.presentationml.tags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tags/tag88.xml" ContentType="application/vnd.openxmlformats-officedocument.presentationml.tags+xml"/>
  <Override PartName="/ppt/notesSlides/notesSlide106.xml" ContentType="application/vnd.openxmlformats-officedocument.presentationml.notesSlide+xml"/>
  <Override PartName="/ppt/tags/tag89.xml" ContentType="application/vnd.openxmlformats-officedocument.presentationml.tags+xml"/>
  <Override PartName="/ppt/notesSlides/notesSlide107.xml" ContentType="application/vnd.openxmlformats-officedocument.presentationml.notesSlide+xml"/>
  <Override PartName="/ppt/tags/tag9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tags/tag91.xml" ContentType="application/vnd.openxmlformats-officedocument.presentationml.tags+xml"/>
  <Override PartName="/ppt/notesSlides/notesSlide111.xml" ContentType="application/vnd.openxmlformats-officedocument.presentationml.notesSlide+xml"/>
  <Override PartName="/ppt/tags/tag92.xml" ContentType="application/vnd.openxmlformats-officedocument.presentationml.tags+xml"/>
  <Override PartName="/ppt/notesSlides/notesSlide112.xml" ContentType="application/vnd.openxmlformats-officedocument.presentationml.notesSlide+xml"/>
  <Override PartName="/ppt/tags/tag93.xml" ContentType="application/vnd.openxmlformats-officedocument.presentationml.tags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tags/tag94.xml" ContentType="application/vnd.openxmlformats-officedocument.presentationml.tags+xml"/>
  <Override PartName="/ppt/notesSlides/notesSlide115.xml" ContentType="application/vnd.openxmlformats-officedocument.presentationml.notesSlide+xml"/>
  <Override PartName="/ppt/tags/tag95.xml" ContentType="application/vnd.openxmlformats-officedocument.presentationml.tags+xml"/>
  <Override PartName="/ppt/notesSlides/notesSlide116.xml" ContentType="application/vnd.openxmlformats-officedocument.presentationml.notesSlide+xml"/>
  <Override PartName="/ppt/tags/tag96.xml" ContentType="application/vnd.openxmlformats-officedocument.presentationml.tags+xml"/>
  <Override PartName="/ppt/notesSlides/notesSlide117.xml" ContentType="application/vnd.openxmlformats-officedocument.presentationml.notesSlide+xml"/>
  <Override PartName="/ppt/tags/tag97.xml" ContentType="application/vnd.openxmlformats-officedocument.presentationml.tags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tags/tag98.xml" ContentType="application/vnd.openxmlformats-officedocument.presentationml.tags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tags/tag99.xml" ContentType="application/vnd.openxmlformats-officedocument.presentationml.tags+xml"/>
  <Override PartName="/ppt/notesSlides/notesSlide122.xml" ContentType="application/vnd.openxmlformats-officedocument.presentationml.notesSlide+xml"/>
  <Override PartName="/ppt/tags/tag100.xml" ContentType="application/vnd.openxmlformats-officedocument.presentationml.tags+xml"/>
  <Override PartName="/ppt/notesSlides/notesSlide123.xml" ContentType="application/vnd.openxmlformats-officedocument.presentationml.notesSlide+xml"/>
  <Override PartName="/ppt/tags/tag101.xml" ContentType="application/vnd.openxmlformats-officedocument.presentationml.tags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tags/tag102.xml" ContentType="application/vnd.openxmlformats-officedocument.presentationml.tags+xml"/>
  <Override PartName="/ppt/notesSlides/notesSlide126.xml" ContentType="application/vnd.openxmlformats-officedocument.presentationml.notesSlide+xml"/>
  <Override PartName="/ppt/tags/tag103.xml" ContentType="application/vnd.openxmlformats-officedocument.presentationml.tags+xml"/>
  <Override PartName="/ppt/notesSlides/notesSlide127.xml" ContentType="application/vnd.openxmlformats-officedocument.presentationml.notesSlide+xml"/>
  <Override PartName="/ppt/tags/tag104.xml" ContentType="application/vnd.openxmlformats-officedocument.presentationml.tags+xml"/>
  <Override PartName="/ppt/notesSlides/notesSlide128.xml" ContentType="application/vnd.openxmlformats-officedocument.presentationml.notesSlide+xml"/>
  <Override PartName="/ppt/tags/tag105.xml" ContentType="application/vnd.openxmlformats-officedocument.presentationml.tags+xml"/>
  <Override PartName="/ppt/notesSlides/notesSlide129.xml" ContentType="application/vnd.openxmlformats-officedocument.presentationml.notesSlide+xml"/>
  <Override PartName="/ppt/tags/tag106.xml" ContentType="application/vnd.openxmlformats-officedocument.presentationml.tags+xml"/>
  <Override PartName="/ppt/notesSlides/notesSlide130.xml" ContentType="application/vnd.openxmlformats-officedocument.presentationml.notesSlide+xml"/>
  <Override PartName="/ppt/tags/tag107.xml" ContentType="application/vnd.openxmlformats-officedocument.presentationml.tags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tags/tag108.xml" ContentType="application/vnd.openxmlformats-officedocument.presentationml.tags+xml"/>
  <Override PartName="/ppt/notesSlides/notesSlide13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134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tags/tag120.xml" ContentType="application/vnd.openxmlformats-officedocument.presentationml.tags+xml"/>
  <Override PartName="/ppt/notesSlides/notesSlide139.xml" ContentType="application/vnd.openxmlformats-officedocument.presentationml.notesSlide+xml"/>
  <Override PartName="/ppt/tags/tag121.xml" ContentType="application/vnd.openxmlformats-officedocument.presentationml.tags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tags/tag122.xml" ContentType="application/vnd.openxmlformats-officedocument.presentationml.tags+xml"/>
  <Override PartName="/ppt/notesSlides/notesSlide14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2" r:id="rId1"/>
  </p:sldMasterIdLst>
  <p:notesMasterIdLst>
    <p:notesMasterId r:id="rId216"/>
  </p:notesMasterIdLst>
  <p:handoutMasterIdLst>
    <p:handoutMasterId r:id="rId217"/>
  </p:handoutMasterIdLst>
  <p:sldIdLst>
    <p:sldId id="256" r:id="rId2"/>
    <p:sldId id="571" r:id="rId3"/>
    <p:sldId id="540" r:id="rId4"/>
    <p:sldId id="268" r:id="rId5"/>
    <p:sldId id="269" r:id="rId6"/>
    <p:sldId id="564" r:id="rId7"/>
    <p:sldId id="275" r:id="rId8"/>
    <p:sldId id="276" r:id="rId9"/>
    <p:sldId id="1190" r:id="rId10"/>
    <p:sldId id="547" r:id="rId11"/>
    <p:sldId id="548" r:id="rId12"/>
    <p:sldId id="549" r:id="rId13"/>
    <p:sldId id="1191" r:id="rId14"/>
    <p:sldId id="1192" r:id="rId15"/>
    <p:sldId id="574" r:id="rId16"/>
    <p:sldId id="565" r:id="rId17"/>
    <p:sldId id="1193" r:id="rId18"/>
    <p:sldId id="551" r:id="rId19"/>
    <p:sldId id="552" r:id="rId20"/>
    <p:sldId id="553" r:id="rId21"/>
    <p:sldId id="1194" r:id="rId22"/>
    <p:sldId id="555" r:id="rId23"/>
    <p:sldId id="557" r:id="rId24"/>
    <p:sldId id="556" r:id="rId25"/>
    <p:sldId id="289" r:id="rId26"/>
    <p:sldId id="290" r:id="rId27"/>
    <p:sldId id="577" r:id="rId28"/>
    <p:sldId id="1182" r:id="rId29"/>
    <p:sldId id="1195" r:id="rId30"/>
    <p:sldId id="1196" r:id="rId31"/>
    <p:sldId id="1197" r:id="rId32"/>
    <p:sldId id="1198" r:id="rId33"/>
    <p:sldId id="1199" r:id="rId34"/>
    <p:sldId id="1200" r:id="rId35"/>
    <p:sldId id="1201" r:id="rId36"/>
    <p:sldId id="293" r:id="rId37"/>
    <p:sldId id="1202" r:id="rId38"/>
    <p:sldId id="296" r:id="rId39"/>
    <p:sldId id="297" r:id="rId40"/>
    <p:sldId id="298" r:id="rId41"/>
    <p:sldId id="1183" r:id="rId42"/>
    <p:sldId id="1203" r:id="rId43"/>
    <p:sldId id="301" r:id="rId44"/>
    <p:sldId id="303" r:id="rId45"/>
    <p:sldId id="304" r:id="rId46"/>
    <p:sldId id="305" r:id="rId47"/>
    <p:sldId id="328" r:id="rId48"/>
    <p:sldId id="1204" r:id="rId49"/>
    <p:sldId id="1205" r:id="rId50"/>
    <p:sldId id="332" r:id="rId51"/>
    <p:sldId id="1187" r:id="rId52"/>
    <p:sldId id="1188" r:id="rId53"/>
    <p:sldId id="1212" r:id="rId54"/>
    <p:sldId id="1213" r:id="rId55"/>
    <p:sldId id="1214" r:id="rId56"/>
    <p:sldId id="1215" r:id="rId57"/>
    <p:sldId id="1217" r:id="rId58"/>
    <p:sldId id="1220" r:id="rId59"/>
    <p:sldId id="1219" r:id="rId60"/>
    <p:sldId id="1216" r:id="rId61"/>
    <p:sldId id="1222" r:id="rId62"/>
    <p:sldId id="1221" r:id="rId63"/>
    <p:sldId id="1218" r:id="rId64"/>
    <p:sldId id="1224" r:id="rId65"/>
    <p:sldId id="582" r:id="rId66"/>
    <p:sldId id="1225" r:id="rId67"/>
    <p:sldId id="1226" r:id="rId68"/>
    <p:sldId id="1227" r:id="rId69"/>
    <p:sldId id="1228" r:id="rId70"/>
    <p:sldId id="1229" r:id="rId71"/>
    <p:sldId id="1230" r:id="rId72"/>
    <p:sldId id="1231" r:id="rId73"/>
    <p:sldId id="1232" r:id="rId74"/>
    <p:sldId id="1234" r:id="rId75"/>
    <p:sldId id="1235" r:id="rId76"/>
    <p:sldId id="1236" r:id="rId77"/>
    <p:sldId id="1237" r:id="rId78"/>
    <p:sldId id="1240" r:id="rId79"/>
    <p:sldId id="1241" r:id="rId80"/>
    <p:sldId id="1242" r:id="rId81"/>
    <p:sldId id="1246" r:id="rId82"/>
    <p:sldId id="1243" r:id="rId83"/>
    <p:sldId id="1245" r:id="rId84"/>
    <p:sldId id="1249" r:id="rId85"/>
    <p:sldId id="1250" r:id="rId86"/>
    <p:sldId id="1251" r:id="rId87"/>
    <p:sldId id="1253" r:id="rId88"/>
    <p:sldId id="1254" r:id="rId89"/>
    <p:sldId id="1255" r:id="rId90"/>
    <p:sldId id="1260" r:id="rId91"/>
    <p:sldId id="1276" r:id="rId92"/>
    <p:sldId id="1244" r:id="rId93"/>
    <p:sldId id="1261" r:id="rId94"/>
    <p:sldId id="1262" r:id="rId95"/>
    <p:sldId id="1263" r:id="rId96"/>
    <p:sldId id="1264" r:id="rId97"/>
    <p:sldId id="1265" r:id="rId98"/>
    <p:sldId id="1266" r:id="rId99"/>
    <p:sldId id="1335" r:id="rId100"/>
    <p:sldId id="1269" r:id="rId101"/>
    <p:sldId id="1267" r:id="rId102"/>
    <p:sldId id="1271" r:id="rId103"/>
    <p:sldId id="1268" r:id="rId104"/>
    <p:sldId id="1272" r:id="rId105"/>
    <p:sldId id="1270" r:id="rId106"/>
    <p:sldId id="1273" r:id="rId107"/>
    <p:sldId id="1274" r:id="rId108"/>
    <p:sldId id="1275" r:id="rId109"/>
    <p:sldId id="1279" r:id="rId110"/>
    <p:sldId id="1278" r:id="rId111"/>
    <p:sldId id="1259" r:id="rId112"/>
    <p:sldId id="1280" r:id="rId113"/>
    <p:sldId id="1281" r:id="rId114"/>
    <p:sldId id="1282" r:id="rId115"/>
    <p:sldId id="1283" r:id="rId116"/>
    <p:sldId id="595" r:id="rId117"/>
    <p:sldId id="1284" r:id="rId118"/>
    <p:sldId id="1285" r:id="rId119"/>
    <p:sldId id="1286" r:id="rId120"/>
    <p:sldId id="1287" r:id="rId121"/>
    <p:sldId id="1288" r:id="rId122"/>
    <p:sldId id="1289" r:id="rId123"/>
    <p:sldId id="1290" r:id="rId124"/>
    <p:sldId id="1301" r:id="rId125"/>
    <p:sldId id="1302" r:id="rId126"/>
    <p:sldId id="1303" r:id="rId127"/>
    <p:sldId id="1304" r:id="rId128"/>
    <p:sldId id="1324" r:id="rId129"/>
    <p:sldId id="1306" r:id="rId130"/>
    <p:sldId id="1307" r:id="rId131"/>
    <p:sldId id="1308" r:id="rId132"/>
    <p:sldId id="1309" r:id="rId133"/>
    <p:sldId id="1310" r:id="rId134"/>
    <p:sldId id="1315" r:id="rId135"/>
    <p:sldId id="1316" r:id="rId136"/>
    <p:sldId id="1311" r:id="rId137"/>
    <p:sldId id="1317" r:id="rId138"/>
    <p:sldId id="1319" r:id="rId139"/>
    <p:sldId id="1292" r:id="rId140"/>
    <p:sldId id="1293" r:id="rId141"/>
    <p:sldId id="1294" r:id="rId142"/>
    <p:sldId id="1295" r:id="rId143"/>
    <p:sldId id="1296" r:id="rId144"/>
    <p:sldId id="1297" r:id="rId145"/>
    <p:sldId id="1298" r:id="rId146"/>
    <p:sldId id="1299" r:id="rId147"/>
    <p:sldId id="1318" r:id="rId148"/>
    <p:sldId id="1320" r:id="rId149"/>
    <p:sldId id="1325" r:id="rId150"/>
    <p:sldId id="1326" r:id="rId151"/>
    <p:sldId id="425" r:id="rId152"/>
    <p:sldId id="430" r:id="rId153"/>
    <p:sldId id="431" r:id="rId154"/>
    <p:sldId id="433" r:id="rId155"/>
    <p:sldId id="1327" r:id="rId156"/>
    <p:sldId id="1328" r:id="rId157"/>
    <p:sldId id="434" r:id="rId158"/>
    <p:sldId id="438" r:id="rId159"/>
    <p:sldId id="591" r:id="rId160"/>
    <p:sldId id="439" r:id="rId161"/>
    <p:sldId id="1329" r:id="rId162"/>
    <p:sldId id="1331" r:id="rId163"/>
    <p:sldId id="454" r:id="rId164"/>
    <p:sldId id="459" r:id="rId165"/>
    <p:sldId id="1189" r:id="rId166"/>
    <p:sldId id="1176" r:id="rId167"/>
    <p:sldId id="1177" r:id="rId168"/>
    <p:sldId id="469" r:id="rId169"/>
    <p:sldId id="465" r:id="rId170"/>
    <p:sldId id="471" r:id="rId171"/>
    <p:sldId id="1179" r:id="rId172"/>
    <p:sldId id="1180" r:id="rId173"/>
    <p:sldId id="473" r:id="rId174"/>
    <p:sldId id="474" r:id="rId175"/>
    <p:sldId id="477" r:id="rId176"/>
    <p:sldId id="1178" r:id="rId177"/>
    <p:sldId id="1181" r:id="rId178"/>
    <p:sldId id="1332" r:id="rId179"/>
    <p:sldId id="487" r:id="rId180"/>
    <p:sldId id="1330" r:id="rId181"/>
    <p:sldId id="489" r:id="rId182"/>
    <p:sldId id="1333" r:id="rId183"/>
    <p:sldId id="514" r:id="rId184"/>
    <p:sldId id="515" r:id="rId185"/>
    <p:sldId id="1334" r:id="rId186"/>
    <p:sldId id="1337" r:id="rId187"/>
    <p:sldId id="1340" r:id="rId188"/>
    <p:sldId id="1338" r:id="rId189"/>
    <p:sldId id="1339" r:id="rId190"/>
    <p:sldId id="492" r:id="rId191"/>
    <p:sldId id="497" r:id="rId192"/>
    <p:sldId id="499" r:id="rId193"/>
    <p:sldId id="500" r:id="rId194"/>
    <p:sldId id="1341" r:id="rId195"/>
    <p:sldId id="507" r:id="rId196"/>
    <p:sldId id="594" r:id="rId197"/>
    <p:sldId id="512" r:id="rId198"/>
    <p:sldId id="513" r:id="rId199"/>
    <p:sldId id="510" r:id="rId200"/>
    <p:sldId id="1342" r:id="rId201"/>
    <p:sldId id="1161" r:id="rId202"/>
    <p:sldId id="1343" r:id="rId203"/>
    <p:sldId id="1344" r:id="rId204"/>
    <p:sldId id="1345" r:id="rId205"/>
    <p:sldId id="1163" r:id="rId206"/>
    <p:sldId id="531" r:id="rId207"/>
    <p:sldId id="481" r:id="rId208"/>
    <p:sldId id="597" r:id="rId209"/>
    <p:sldId id="598" r:id="rId210"/>
    <p:sldId id="602" r:id="rId211"/>
    <p:sldId id="601" r:id="rId212"/>
    <p:sldId id="603" r:id="rId213"/>
    <p:sldId id="600" r:id="rId214"/>
    <p:sldId id="599" r:id="rId215"/>
  </p:sldIdLst>
  <p:sldSz cx="18288000" cy="10287000"/>
  <p:notesSz cx="6858000" cy="9144000"/>
  <p:custDataLst>
    <p:tags r:id="rId21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A285484-1A6D-208A-100F-26CC720AE48E}" name="Matt Kolon" initials="MK" userId="S::mkolon@hill.com::23ffe71c-c649-46c6-9921-4f3dbcef114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reepiker" initials="F" lastIdx="1" clrIdx="0">
    <p:extLst>
      <p:ext uri="{19B8F6BF-5375-455C-9EA6-DF929625EA0E}">
        <p15:presenceInfo xmlns:p15="http://schemas.microsoft.com/office/powerpoint/2012/main" userId="Freepiker" providerId="None"/>
      </p:ext>
    </p:extLst>
  </p:cmAuthor>
  <p:cmAuthor id="2" name="User" initials="U" lastIdx="3" clrIdx="1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C00"/>
    <a:srgbClr val="008F00"/>
    <a:srgbClr val="EE4C59"/>
    <a:srgbClr val="E6E6E6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72"/>
  </p:normalViewPr>
  <p:slideViewPr>
    <p:cSldViewPr snapToGrid="0">
      <p:cViewPr varScale="1">
        <p:scale>
          <a:sx n="85" d="100"/>
          <a:sy n="85" d="100"/>
        </p:scale>
        <p:origin x="200" y="31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handoutMaster" Target="handoutMasters/handout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tags" Target="tags/tag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commentAuthors" Target="commentAuthor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viewProps" Target="view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theme" Target="theme/theme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ableStyles" Target="tableStyle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microsoft.com/office/2018/10/relationships/authors" Target="author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5F1CD92-DA11-42CA-9E28-F57FD4F371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37265-C715-4164-8B30-E32A9AE553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152FC6-64DD-41BE-A95D-2E3785E1B9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845297-E8C3-4A56-9516-E18309FF27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28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F10FA5-98E6-FB4E-97B6-D4EB979E8963}" type="datetimeFigureOut">
              <a:rPr lang="en-US" smtClean="0"/>
              <a:t>2/27/24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22E1E8-19DD-9846-964E-7494B0E7F5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8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4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225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7222" name="Rectangle 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72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82A0E01-8450-42FE-B0D7-F149AE5287FE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8623941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44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D358B43-8647-4238-9F4E-AB1862FAB3C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5207829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85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03ED4F5-443A-4D0C-9A62-6359C71A416D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6495816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3377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6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AAFE32-1417-408F-AA03-F240C7D903A0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4118281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CAB1FC9-520E-4A05-817B-5A6C06A641FB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5146086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44945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68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92B240B-425F-4EDF-A624-D14782349AE9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73828507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C7B4CBD-54C5-4BAD-89AD-6B20CCF65767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207366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54051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8C6210C-0F8C-423B-83EA-91C05A5B13E8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726596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5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0423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5F4A51-4FA1-4686-92EC-FCF99B8F7186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0376397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377F13-34CC-6843-96E7-4A03CB8BBE85}" type="slidenum">
              <a:rPr lang="en-US" smtClean="0"/>
              <a:pPr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6088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78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2FE89E2-6863-41C6-8B6E-010383A52198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25832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558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EC985DE-DFE3-4D08-817B-6A53C485A6D1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7328661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Image Placeholder 1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808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C598F6F-BD35-44E7-B3BD-0FE67BC828F8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0214848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9314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2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123D85-ACE5-4C7F-AB6C-BCC22C20B2A0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033862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19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FAB1FF5-248C-4368-9E6D-028A49ED2C67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70446708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4670349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9219522-2723-45AA-8616-BF607520E56A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245755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889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4519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8822596-500F-452A-8D6D-8FB64E5746F2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434867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640C199-4DA8-4055-B72A-9D4A0830806B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3945016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60384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181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C2998E1-FF9A-4F16-9CB2-D7421B9953F2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399004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3614C1C-5388-4F9B-B120-FCF27F721D92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448563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184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B2613A-B020-4642-93D8-E3EC487F6985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697721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72445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190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40C8D3F-11A1-4813-9110-ABDE8A0DC208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43482724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461973-BEED-4FCC-873C-1BF32C4C6629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3363172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A53055-590B-428F-96B8-77B0259DF273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40642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193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1419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231220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4758967-70D1-4828-B3DD-528FB1A7D22E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53903795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68271DB-C817-4357-8ABB-A09AFB712163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8907032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1666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197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7254844-AA6D-4035-BFCD-865CD32E1D38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3409696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1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DDE1F6-ECDD-4DB1-BF6F-11390D0C7FEE}" type="slidenum">
              <a:rPr lang="en-US" smtClean="0">
                <a:latin typeface="Arial" charset="0"/>
              </a:rPr>
              <a:pPr/>
              <a:t>198</a:t>
            </a:fld>
            <a:endParaRPr lang="en-US">
              <a:latin typeface="Arial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AA63B73A-4FCF-4A72-9829-5BCDE5F660BA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17028199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199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1B4BC1-5A24-4CC0-B2DC-1B848AA0E7F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0720761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Security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300"/>
          </a:p>
          <a:p>
            <a:fld id="{C564C4D0-D5D0-448C-8034-21C1ECF56A5D}" type="datetime1">
              <a:rPr lang="en-US" smtClean="0"/>
              <a:t>2/27/24</a:t>
            </a:fld>
            <a:endParaRPr lang="en-US" sz="13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200</a:t>
            </a:fld>
            <a:endParaRPr lang="en-US" sz="1300"/>
          </a:p>
        </p:txBody>
      </p:sp>
    </p:spTree>
    <p:extLst>
      <p:ext uri="{BB962C8B-B14F-4D97-AF65-F5344CB8AC3E}">
        <p14:creationId xmlns:p14="http://schemas.microsoft.com/office/powerpoint/2010/main" val="2729009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2/27/24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201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6749275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2/27/24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205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4911367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en-US" sz="1200"/>
          </a:p>
          <a:p>
            <a:fld id="{D20C73A0-78FB-4CFE-8EEB-D59CA2A7A8B5}" type="datetime1">
              <a:rPr lang="en-US" smtClean="0"/>
              <a:t>2/27/24</a:t>
            </a:fld>
            <a:endParaRPr lang="en-US" sz="12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206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10171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33748357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207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93027306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0138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890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25525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29292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211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300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214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9668420-1D61-48E2-908A-5C9858245B5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386770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4DC3347-BE6F-4AA4-A28E-4B1B20879679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25120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923B5A7-51CD-4DD0-ADE0-B266D47E00C0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3349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05000"/>
              </a:lnSpc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0D8C6CD-85C7-48C4-AB8E-2E6719568096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6433133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69FD7EC-F47F-44A8-B38E-250E0F550DBD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362296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0818554-71B0-49BC-8F23-4220421F7852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42159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652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A10C4CB-5BCA-41EA-99F0-234C4E051D9D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033050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7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E03EAFB-D975-4451-8BAF-63E902FFBCCA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448507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197CA38-969F-4551-8884-62139B935FF1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204273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0303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84766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1026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D8F1911-49F0-492C-AEC6-437C01B9A00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079705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5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39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75BE1C8-9EC2-4E46-87E5-6C01EC18F3AE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9685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8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F08339D8-65D1-4A53-A06B-7D5C9D49FB8C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996106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>
          <a:xfrm>
            <a:off x="-28575" y="428625"/>
            <a:ext cx="7512050" cy="4225925"/>
          </a:xfrm>
        </p:spPr>
      </p:sp>
      <p:sp>
        <p:nvSpPr>
          <p:cNvPr id="21027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39A6FD8-3A58-4B4C-8DA1-C3F19E12B99F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269265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148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5664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F17EEC0-5772-4989-B396-1F8D2943B749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116099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87C7D35-657B-4557-AE05-ED276D4EF0C2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64983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0969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B92E940-8249-4A1E-9284-E66BC0B215CC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5002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Image Placeholder 1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C7043F52-7A25-4CAF-86ED-655374B1F107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302384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7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7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72715E0-F203-4E44-9986-58797E3F2B2A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06554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3452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7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4BAFE3D-8A1D-4D59-A114-4A872E6B7C13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26543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263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085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0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2380BC3-AEF1-4121-A064-CA864396CCA8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79827374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854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63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A9550E4-9E0C-4727-A4E1-00A1454DA9DC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451799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0909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66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262206-255C-4BAD-8910-ACE3632D23EC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59854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1456B8E-86B7-4862-B54F-083F9F6B1E1A}" type="datetime1">
              <a:rPr lang="en-US" smtClean="0"/>
              <a:t>2/27/24</a:t>
            </a:fld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68</a:t>
            </a:fld>
            <a:endParaRPr lang="en-US" sz="1100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Security of Wireless Local Area Networks</a:t>
            </a:r>
          </a:p>
        </p:txBody>
      </p:sp>
    </p:spTree>
    <p:extLst>
      <p:ext uri="{BB962C8B-B14F-4D97-AF65-F5344CB8AC3E}">
        <p14:creationId xmlns:p14="http://schemas.microsoft.com/office/powerpoint/2010/main" val="18635578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71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4D690D5-2CF3-4104-AC1A-F5B4DDA5043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18322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72</a:t>
            </a:fld>
            <a:endParaRPr lang="en-US" sz="1200"/>
          </a:p>
        </p:txBody>
      </p:sp>
      <p:sp>
        <p:nvSpPr>
          <p:cNvPr id="11" name="Header Placeholder 10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9D117E65-E4AA-4F8A-8523-52F765EE8893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066883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00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027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12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AC8F5A8-D468-41A9-9882-5CC156DF458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56021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650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8C41700-A605-4ED7-90C4-12B0E2CF942D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89186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4D70618E-139C-4D09-9D92-BD43B7F2604D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370238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1452D-7A9B-4D40-A426-51BEF6459F05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802781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2EEBAA2-B8D7-4CB1-B5B8-671AA8FF0F2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21804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032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512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A6E8159A-3813-478D-899F-5465F545741B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8028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47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526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83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B2858-7231-4319-9188-5F44C0CB8B99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622501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lide Image Placeholder 13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E0B2A7E-7780-4862-BF4B-2FC004D3A546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30287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247C3B-249E-4ACB-A85B-9071B2BC9E51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421277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083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53722C5-ABE5-481E-9675-2EAA2ABE79EF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2202579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6698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9BAFF65-284C-4E79-8268-654603B4B0DD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846621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Image Placeholder 1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4" name="Notes Placeholder 1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0D33AF9-4693-42E8-A370-BA4D82451F23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0282927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325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ACBB9AC-BFF6-4AD4-AD2B-1848F179B5B7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153105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C85E06C-0BDA-4A15-948B-DC437F4554C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426929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1025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7508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282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92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552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299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35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111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25523D-78D0-4900-ACEE-EB50C9F99AEF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039921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57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76CC594-A874-41A3-B947-FF4B49B1AC6C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56125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5842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806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70493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120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532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855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73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3D690599-493A-445E-AF95-246CD280464C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54299693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72632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899397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129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6BB5C74-EDBC-4299-A3A7-F50B2A406E1E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7960442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144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130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D17AE9EC-C407-4A87-8E3C-2333C660593E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15755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/>
          </a:p>
          <a:p>
            <a:fld id="{B1C036EB-380B-4DEC-A52F-64035BDA91D1}" type="datetime1">
              <a:rPr lang="en-US" smtClean="0"/>
              <a:pPr/>
              <a:t>2/27/24</a:t>
            </a:fld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239958131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2700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0554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132</a:t>
            </a:fld>
            <a:endParaRPr lang="en-US" sz="1200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6CD0193-D4DE-41A1-93BB-24FE05E55CBF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920817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811" name="Rectangle 3"/>
          <p:cNvSpPr>
            <a:spLocks noGrp="1" noChangeArrowheads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2C7E860-41CA-47C3-A391-32C38C71AB90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635848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134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1BD51410-C537-4F15-8034-B9A038940F26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472683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135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30789C6-A9DB-41B8-9997-9525918005AE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4768864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1373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136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889E580A-7506-490C-AD5D-50375DCEFA32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0603776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8F0FE7F-F553-4FA9-89AA-14AC15686EAB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941708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138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6288650B-CFFE-4560-B1EE-6A46104B6D6D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6460685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83CFC98E-4963-49FD-89F8-B185A5883DE7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0254109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6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B51411CE-9C6D-4040-9094-46934A92BEEB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83741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22E1E8-19DD-9846-964E-7494B0E7F5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78934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CEB8B8C7-4739-40B4-980B-4872CFA31259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590038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142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50C7DCBE-9992-428F-B547-A8F520081C1E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41667715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0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Header Placeholder 2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Date 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0F576203-A7F5-4087-8CC0-C0777CD6540B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7975071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144</a:t>
            </a:fld>
            <a:endParaRPr lang="en-US" sz="1200"/>
          </a:p>
        </p:txBody>
      </p:sp>
      <p:sp>
        <p:nvSpPr>
          <p:cNvPr id="5" name="Date 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7BCFCE50-EB45-4066-BE66-A248F33B334C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4448944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145</a:t>
            </a:fld>
            <a:endParaRPr lang="en-US" sz="1200"/>
          </a:p>
        </p:txBody>
      </p:sp>
      <p:sp>
        <p:nvSpPr>
          <p:cNvPr id="10" name="Header Placeholder 9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9CEEB1A8-37CE-48F1-A156-F59FD12E7044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61346359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146</a:t>
            </a:fld>
            <a:endParaRPr lang="en-US" sz="1200"/>
          </a:p>
        </p:txBody>
      </p:sp>
      <p:sp>
        <p:nvSpPr>
          <p:cNvPr id="7" name="Header Placeholder 6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 lang="en-US" sz="1200"/>
          </a:p>
          <a:p>
            <a:fld id="{FAB598C3-B51E-4F22-8313-E8FE5FE62795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54423540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2192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147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BB200426-CB43-4B5F-80BB-8537F354E9EA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7975214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148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2A28DC3F-6A3D-4CB2-962C-54B6D1661471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25378052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151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E5C3BDE0-144A-47FA-9775-8FB26000403D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738684350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Image Placeholder 1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94240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D9B7C9-1F58-4F07-8711-AA0F3022BC7D}" type="slidenum">
              <a:rPr lang="en-US" smtClean="0"/>
              <a:pPr/>
              <a:t>152</a:t>
            </a:fld>
            <a:endParaRPr lang="en-US" sz="120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/>
              <a:t>Introduction to Telecommunications and Networking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 lang="en-US" sz="1200"/>
          </a:p>
          <a:p>
            <a:fld id="{02C09805-7986-4C2A-8273-15FF635E4FE0}" type="datetime1">
              <a:rPr lang="en-US" smtClean="0"/>
              <a:t>2/27/24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087867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4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28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5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37D48983-1E68-4266-AEF9-EDACD0A4375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8288000" cy="10287000"/>
          </a:xfrm>
          <a:custGeom>
            <a:avLst/>
            <a:gdLst>
              <a:gd name="connsiteX0" fmla="*/ 0 w 4409114"/>
              <a:gd name="connsiteY0" fmla="*/ 0 h 2126547"/>
              <a:gd name="connsiteX1" fmla="*/ 4409114 w 4409114"/>
              <a:gd name="connsiteY1" fmla="*/ 0 h 2126547"/>
              <a:gd name="connsiteX2" fmla="*/ 4409114 w 4409114"/>
              <a:gd name="connsiteY2" fmla="*/ 2126547 h 2126547"/>
              <a:gd name="connsiteX3" fmla="*/ 0 w 4409114"/>
              <a:gd name="connsiteY3" fmla="*/ 2126547 h 2126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9114" h="2126547">
                <a:moveTo>
                  <a:pt x="0" y="0"/>
                </a:moveTo>
                <a:lnTo>
                  <a:pt x="4409114" y="0"/>
                </a:lnTo>
                <a:lnTo>
                  <a:pt x="4409114" y="2126547"/>
                </a:lnTo>
                <a:lnTo>
                  <a:pt x="0" y="21265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626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Full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31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2628"/>
            <a:ext cx="14484096" cy="10287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8851" y="1857375"/>
            <a:ext cx="16719550" cy="37076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8851" y="5793583"/>
            <a:ext cx="16719550" cy="3709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4"/>
          <p:cNvSpPr txBox="1">
            <a:spLocks/>
          </p:cNvSpPr>
          <p:nvPr userDrawn="1"/>
        </p:nvSpPr>
        <p:spPr bwMode="auto">
          <a:xfrm>
            <a:off x="25400" y="9829800"/>
            <a:ext cx="14986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 marL="0" marR="0" lvl="0" indent="0" algn="l" defTabSz="1371600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D7CFD21-2187-4AB0-AF81-314BDAA17E41}" type="slidenum">
              <a:rPr kumimoji="0" lang="en-US" sz="13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l" defTabSz="1371600" rtl="0" eaLnBrk="1" fontAlgn="base" latinLnBrk="0" hangingPunct="1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9704715"/>
      </p:ext>
    </p:extLst>
  </p:cSld>
  <p:clrMapOvr>
    <a:masterClrMapping/>
  </p:clrMapOvr>
  <p:transition>
    <p:pull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auto">
          <a:xfrm>
            <a:off x="914400" y="1188718"/>
            <a:ext cx="11887200" cy="4114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8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auto">
          <a:xfrm>
            <a:off x="15087600" y="9400032"/>
            <a:ext cx="18288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Month 00,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latin typeface="+mn-lt"/>
              </a:defRPr>
            </a:lvl1pPr>
          </a:lstStyle>
          <a:p>
            <a:fld id="{E12D0507-9F86-7A45-BE8E-43760B9F92A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782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439" y="204786"/>
            <a:ext cx="15773400" cy="1988345"/>
          </a:xfrm>
        </p:spPr>
        <p:txBody>
          <a:bodyPr/>
          <a:lstStyle>
            <a:lvl1pPr>
              <a:defRPr b="1" i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6967198"/>
          </a:xfrm>
        </p:spPr>
        <p:txBody>
          <a:bodyPr/>
          <a:lstStyle>
            <a:lvl1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>
              <a:defRPr b="0" i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887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7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1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130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© Hill Associates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73D457C-25ED-9A44-A323-71B6ADD9446C}"/>
              </a:ext>
            </a:extLst>
          </p:cNvPr>
          <p:cNvSpPr/>
          <p:nvPr userDrawn="1"/>
        </p:nvSpPr>
        <p:spPr>
          <a:xfrm>
            <a:off x="0" y="0"/>
            <a:ext cx="18288000" cy="5476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Hill Associates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FABEC-E756-8E44-841A-502FD0AAB099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6634" y="0"/>
            <a:ext cx="1021366" cy="5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2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61" r:id="rId13"/>
    <p:sldLayoutId id="2147483800" r:id="rId14"/>
    <p:sldLayoutId id="2147483801" r:id="rId15"/>
  </p:sldLayoutIdLst>
  <p:hf sldNum="0"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svg"/><Relationship Id="rId7" Type="http://schemas.openxmlformats.org/officeDocument/2006/relationships/image" Target="../media/image102.sv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svg"/><Relationship Id="rId5" Type="http://schemas.openxmlformats.org/officeDocument/2006/relationships/image" Target="../media/image100.sv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25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26.svg"/><Relationship Id="rId9" Type="http://schemas.openxmlformats.org/officeDocument/2006/relationships/image" Target="../media/image86.jpe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3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13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112.wmf"/><Relationship Id="rId5" Type="http://schemas.openxmlformats.org/officeDocument/2006/relationships/image" Target="../media/image111.wmf"/><Relationship Id="rId4" Type="http://schemas.openxmlformats.org/officeDocument/2006/relationships/image" Target="../media/image110.w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DynaTAC8000X.jpg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54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4.tif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4" Type="http://schemas.openxmlformats.org/officeDocument/2006/relationships/image" Target="../media/image7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8.xml"/><Relationship Id="rId4" Type="http://schemas.openxmlformats.org/officeDocument/2006/relationships/image" Target="../media/image78.tif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9.tiff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62.xml"/><Relationship Id="rId7" Type="http://schemas.openxmlformats.org/officeDocument/2006/relationships/image" Target="../media/image120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notesSlide" Target="../notesSlides/notesSlide82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63.xml"/><Relationship Id="rId9" Type="http://schemas.openxmlformats.org/officeDocument/2006/relationships/image" Target="../media/image122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20.png"/><Relationship Id="rId4" Type="http://schemas.openxmlformats.org/officeDocument/2006/relationships/image" Target="../media/image123.tif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124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7" Type="http://schemas.openxmlformats.org/officeDocument/2006/relationships/image" Target="../media/image128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129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128.svg"/><Relationship Id="rId4" Type="http://schemas.openxmlformats.org/officeDocument/2006/relationships/image" Target="../media/image1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130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131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hyperlink" Target="http://www.formaestudio.com/rijndaelinspector/archivos/Rijndael_Animation_v4_eng.swf" TargetMode="Externa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132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4" Type="http://schemas.openxmlformats.org/officeDocument/2006/relationships/image" Target="../media/image133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135.png"/><Relationship Id="rId5" Type="http://schemas.openxmlformats.org/officeDocument/2006/relationships/image" Target="../media/image123.tiff"/><Relationship Id="rId4" Type="http://schemas.openxmlformats.org/officeDocument/2006/relationships/image" Target="../media/image134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tiff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4" Type="http://schemas.openxmlformats.org/officeDocument/2006/relationships/image" Target="../media/image140.jpeg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tags" Target="../tags/tag83.xml"/><Relationship Id="rId7" Type="http://schemas.openxmlformats.org/officeDocument/2006/relationships/image" Target="../media/image14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41.png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notesSlide" Target="../notesSlides/notesSlide103.xml"/><Relationship Id="rId7" Type="http://schemas.openxmlformats.org/officeDocument/2006/relationships/image" Target="../media/image147.wm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6.xml"/><Relationship Id="rId6" Type="http://schemas.openxmlformats.org/officeDocument/2006/relationships/image" Target="../media/image146.png"/><Relationship Id="rId5" Type="http://schemas.openxmlformats.org/officeDocument/2006/relationships/image" Target="../media/image145.wmf"/><Relationship Id="rId4" Type="http://schemas.openxmlformats.org/officeDocument/2006/relationships/image" Target="../media/image144.w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87.xml"/><Relationship Id="rId4" Type="http://schemas.openxmlformats.org/officeDocument/2006/relationships/image" Target="../media/image149.w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9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notesSlide" Target="../notesSlides/notesSlide115.xml"/><Relationship Id="rId7" Type="http://schemas.openxmlformats.org/officeDocument/2006/relationships/image" Target="../media/image159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94.xml"/><Relationship Id="rId6" Type="http://schemas.openxmlformats.org/officeDocument/2006/relationships/image" Target="../media/image158.wmf"/><Relationship Id="rId5" Type="http://schemas.openxmlformats.org/officeDocument/2006/relationships/image" Target="../media/image157.jpeg"/><Relationship Id="rId4" Type="http://schemas.openxmlformats.org/officeDocument/2006/relationships/image" Target="../media/image156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5" Type="http://schemas.openxmlformats.org/officeDocument/2006/relationships/image" Target="../media/image160.jpeg"/><Relationship Id="rId4" Type="http://schemas.openxmlformats.org/officeDocument/2006/relationships/image" Target="../media/image161.w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7" Type="http://schemas.openxmlformats.org/officeDocument/2006/relationships/image" Target="../media/image166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6" Type="http://schemas.openxmlformats.org/officeDocument/2006/relationships/image" Target="../media/image165.tiff"/><Relationship Id="rId5" Type="http://schemas.openxmlformats.org/officeDocument/2006/relationships/image" Target="../media/image164.tiff"/><Relationship Id="rId4" Type="http://schemas.openxmlformats.org/officeDocument/2006/relationships/image" Target="../media/image163.tif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4" Type="http://schemas.openxmlformats.org/officeDocument/2006/relationships/image" Target="../media/image167.tiff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sv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4" Type="http://schemas.openxmlformats.org/officeDocument/2006/relationships/image" Target="../media/image170.tif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archev.com/wp-content/uploads/2015/12/150518_r26512-1200-630-06150519.jpg" TargetMode="External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198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13" Type="http://schemas.openxmlformats.org/officeDocument/2006/relationships/image" Target="../media/image175.png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12" Type="http://schemas.openxmlformats.org/officeDocument/2006/relationships/image" Target="../media/image17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notesSlide" Target="../notesSlides/notesSlide134.xml"/><Relationship Id="rId5" Type="http://schemas.openxmlformats.org/officeDocument/2006/relationships/tags" Target="../tags/tag113.xml"/><Relationship Id="rId15" Type="http://schemas.openxmlformats.org/officeDocument/2006/relationships/image" Target="../media/image177.png"/><Relationship Id="rId10" Type="http://schemas.openxmlformats.org/officeDocument/2006/relationships/slideLayout" Target="../slideLayouts/slideLayout6.xml"/><Relationship Id="rId4" Type="http://schemas.openxmlformats.org/officeDocument/2006/relationships/tags" Target="../tags/tag112.xml"/><Relationship Id="rId9" Type="http://schemas.openxmlformats.org/officeDocument/2006/relationships/tags" Target="../tags/tag117.xml"/><Relationship Id="rId14" Type="http://schemas.openxmlformats.org/officeDocument/2006/relationships/image" Target="../media/image176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4" Type="http://schemas.openxmlformats.org/officeDocument/2006/relationships/image" Target="../media/image17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2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hyperlink" Target="https://www.jackhenrybanking.com/" TargetMode="External"/><Relationship Id="rId7" Type="http://schemas.openxmlformats.org/officeDocument/2006/relationships/hyperlink" Target="https://www.finastra.com/" TargetMode="External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svg"/><Relationship Id="rId5" Type="http://schemas.openxmlformats.org/officeDocument/2006/relationships/image" Target="../media/image180.png"/><Relationship Id="rId10" Type="http://schemas.openxmlformats.org/officeDocument/2006/relationships/image" Target="../media/image183.png"/><Relationship Id="rId4" Type="http://schemas.openxmlformats.org/officeDocument/2006/relationships/image" Target="../media/image179.png"/><Relationship Id="rId9" Type="http://schemas.openxmlformats.org/officeDocument/2006/relationships/hyperlink" Target="https://www.nymbus.com/" TargetMode="Externa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curity-img.scdn6.secure.raxcdn.com/news/920/mergers-acquisitions-top-10-920_1513940788.jpg" TargetMode="External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4.jpe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91.jpeg"/><Relationship Id="rId5" Type="http://schemas.openxmlformats.org/officeDocument/2006/relationships/image" Target="../media/image186.jpeg"/><Relationship Id="rId10" Type="http://schemas.openxmlformats.org/officeDocument/2006/relationships/hyperlink" Target="http://quantum.esu.edu/saa/wp-content/uploads/2020/08/69ce54e37dfa7ef14266d25403ce6a07_orig.jpg" TargetMode="External"/><Relationship Id="rId4" Type="http://schemas.openxmlformats.org/officeDocument/2006/relationships/hyperlink" Target="https://www.xsimulator.net/wp-content/uploads/2013/12/bitcoin-logo-1000_0.jpg" TargetMode="External"/><Relationship Id="rId9" Type="http://schemas.openxmlformats.org/officeDocument/2006/relationships/image" Target="../media/image190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Relationship Id="rId4" Type="http://schemas.openxmlformats.org/officeDocument/2006/relationships/image" Target="../media/image19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5.xml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9.wmf"/><Relationship Id="rId5" Type="http://schemas.openxmlformats.org/officeDocument/2006/relationships/image" Target="../media/image22.wmf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5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39.jpeg"/><Relationship Id="rId4" Type="http://schemas.openxmlformats.org/officeDocument/2006/relationships/notesSlide" Target="../notesSlides/notesSlide3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microsoft.com/office/2007/relationships/hdphoto" Target="../media/hdphoto1.wdp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42.jpeg"/><Relationship Id="rId10" Type="http://schemas.openxmlformats.org/officeDocument/2006/relationships/image" Target="../media/image46.png"/><Relationship Id="rId4" Type="http://schemas.openxmlformats.org/officeDocument/2006/relationships/image" Target="../media/image41.svg"/><Relationship Id="rId9" Type="http://schemas.openxmlformats.org/officeDocument/2006/relationships/image" Target="../media/image4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hyperlink" Target="http://en.wikipedia.org/wiki/File:DynaTAC8000X.jpg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4.xml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67.png"/><Relationship Id="rId5" Type="http://schemas.openxmlformats.org/officeDocument/2006/relationships/hyperlink" Target="https://www.wi-fi.org/" TargetMode="External"/><Relationship Id="rId4" Type="http://schemas.openxmlformats.org/officeDocument/2006/relationships/image" Target="../media/image6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6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71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72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74.tif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7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79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6" Type="http://schemas.openxmlformats.org/officeDocument/2006/relationships/image" Target="../media/image78.tiff"/><Relationship Id="rId5" Type="http://schemas.openxmlformats.org/officeDocument/2006/relationships/image" Target="../media/image19.wmf"/><Relationship Id="rId4" Type="http://schemas.openxmlformats.org/officeDocument/2006/relationships/image" Target="../media/image77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25.png"/><Relationship Id="rId12" Type="http://schemas.openxmlformats.org/officeDocument/2006/relationships/image" Target="../media/image42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svg"/><Relationship Id="rId11" Type="http://schemas.openxmlformats.org/officeDocument/2006/relationships/image" Target="../media/image86.jpeg"/><Relationship Id="rId5" Type="http://schemas.openxmlformats.org/officeDocument/2006/relationships/image" Target="../media/image82.png"/><Relationship Id="rId10" Type="http://schemas.openxmlformats.org/officeDocument/2006/relationships/image" Target="../media/image85.svg"/><Relationship Id="rId4" Type="http://schemas.openxmlformats.org/officeDocument/2006/relationships/image" Target="../media/image81.svg"/><Relationship Id="rId9" Type="http://schemas.openxmlformats.org/officeDocument/2006/relationships/image" Target="../media/image84.png"/><Relationship Id="rId14" Type="http://schemas.openxmlformats.org/officeDocument/2006/relationships/image" Target="../media/image88.sv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90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9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92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19.wmf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tags" Target="../tags/tag53.xml"/><Relationship Id="rId7" Type="http://schemas.openxmlformats.org/officeDocument/2006/relationships/image" Target="../media/image93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notesSlide" Target="../notesSlides/notesSlide61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95.wmf"/><Relationship Id="rId4" Type="http://schemas.openxmlformats.org/officeDocument/2006/relationships/tags" Target="../tags/tag54.xml"/><Relationship Id="rId9" Type="http://schemas.openxmlformats.org/officeDocument/2006/relationships/image" Target="../media/image9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2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26.svg"/><Relationship Id="rId9" Type="http://schemas.openxmlformats.org/officeDocument/2006/relationships/image" Target="../media/image5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4CB1EFC-E3A4-474D-8DB7-49F104781E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727C84C-D9BF-47A0-B840-3E88032B0279}"/>
              </a:ext>
            </a:extLst>
          </p:cNvPr>
          <p:cNvSpPr/>
          <p:nvPr/>
        </p:nvSpPr>
        <p:spPr>
          <a:xfrm>
            <a:off x="0" y="1"/>
            <a:ext cx="3665496" cy="10287002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291BCC6-7DAA-440E-BEAC-6130A4C08093}"/>
              </a:ext>
            </a:extLst>
          </p:cNvPr>
          <p:cNvSpPr/>
          <p:nvPr/>
        </p:nvSpPr>
        <p:spPr>
          <a:xfrm>
            <a:off x="3665496" y="1"/>
            <a:ext cx="3659409" cy="10287002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2D593C3-3BF2-4F73-BF37-D38FBCDF0A33}"/>
              </a:ext>
            </a:extLst>
          </p:cNvPr>
          <p:cNvSpPr/>
          <p:nvPr/>
        </p:nvSpPr>
        <p:spPr>
          <a:xfrm>
            <a:off x="7324907" y="1"/>
            <a:ext cx="3659409" cy="10287002"/>
          </a:xfrm>
          <a:prstGeom prst="rect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7202170-1242-41D1-9D32-16B2939CE504}"/>
              </a:ext>
            </a:extLst>
          </p:cNvPr>
          <p:cNvSpPr/>
          <p:nvPr/>
        </p:nvSpPr>
        <p:spPr>
          <a:xfrm>
            <a:off x="10976748" y="0"/>
            <a:ext cx="3659409" cy="10287002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4A84246-08D2-4D1F-AAE2-CAEE1F6220E7}"/>
              </a:ext>
            </a:extLst>
          </p:cNvPr>
          <p:cNvSpPr/>
          <p:nvPr/>
        </p:nvSpPr>
        <p:spPr>
          <a:xfrm>
            <a:off x="14628588" y="1"/>
            <a:ext cx="3659409" cy="10287002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DAD2-3899-4ADE-8705-1FE5ACC6A9C0}"/>
              </a:ext>
            </a:extLst>
          </p:cNvPr>
          <p:cNvSpPr txBox="1"/>
          <p:nvPr/>
        </p:nvSpPr>
        <p:spPr>
          <a:xfrm>
            <a:off x="1522872" y="5529182"/>
            <a:ext cx="13744338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50" b="1" i="1" spc="45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INTRODUCTION</a:t>
            </a:r>
            <a:endParaRPr lang="en-US" sz="13050" b="1" i="1" spc="450">
              <a:solidFill>
                <a:schemeClr val="accent2"/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D7657F2-4E68-4FF7-96AA-5DE6BBC64767}"/>
              </a:ext>
            </a:extLst>
          </p:cNvPr>
          <p:cNvSpPr txBox="1"/>
          <p:nvPr/>
        </p:nvSpPr>
        <p:spPr>
          <a:xfrm>
            <a:off x="1528266" y="7471658"/>
            <a:ext cx="963122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9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Telecommunications and Networking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C38C05-7779-114F-B7AC-56481098E0FD}"/>
              </a:ext>
            </a:extLst>
          </p:cNvPr>
          <p:cNvSpPr/>
          <p:nvPr/>
        </p:nvSpPr>
        <p:spPr>
          <a:xfrm>
            <a:off x="6955971" y="9040911"/>
            <a:ext cx="1028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An Instructor-led Course Designed Specifically for FDIC Risk Management Examiners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AEA6E3-C518-CA4D-9C89-5DCF82AD53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7910" y="450375"/>
            <a:ext cx="3037345" cy="16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8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4" grpId="0" animBg="1"/>
      <p:bldP spid="36" grpId="0" animBg="1"/>
      <p:bldP spid="38" grpId="0" animBg="1"/>
      <p:bldP spid="40" grpId="0" animBg="1"/>
      <p:bldP spid="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Voice Network</a:t>
            </a:r>
          </a:p>
        </p:txBody>
      </p:sp>
      <p:sp>
        <p:nvSpPr>
          <p:cNvPr id="38942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579519"/>
          </a:xfrm>
        </p:spPr>
        <p:txBody>
          <a:bodyPr>
            <a:normAutofit lnSpcReduction="10000"/>
          </a:bodyPr>
          <a:lstStyle/>
          <a:p>
            <a:r>
              <a:rPr lang="en-US"/>
              <a:t>Telephone network technology has undergone major </a:t>
            </a:r>
            <a:br>
              <a:rPr lang="en-US"/>
            </a:br>
            <a:r>
              <a:rPr lang="en-US"/>
              <a:t>replacement every 20–30 years</a:t>
            </a:r>
          </a:p>
          <a:p>
            <a:r>
              <a:rPr lang="en-US"/>
              <a:t>In the past, technology replacement was based on </a:t>
            </a:r>
            <a:br>
              <a:rPr lang="en-US"/>
            </a:br>
            <a:r>
              <a:rPr lang="en-US"/>
              <a:t>economics driving when replacement took place</a:t>
            </a:r>
          </a:p>
          <a:p>
            <a:r>
              <a:rPr lang="en-US"/>
              <a:t>Last move was to VoIP, drivers included</a:t>
            </a:r>
          </a:p>
          <a:p>
            <a:pPr lvl="1"/>
            <a:r>
              <a:rPr lang="en-US"/>
              <a:t>Economics</a:t>
            </a:r>
          </a:p>
          <a:p>
            <a:pPr lvl="2"/>
            <a:r>
              <a:rPr lang="en-US"/>
              <a:t>Data now more important than voice</a:t>
            </a:r>
          </a:p>
          <a:p>
            <a:pPr lvl="2"/>
            <a:r>
              <a:rPr lang="en-US"/>
              <a:t>Mobility adds convenience</a:t>
            </a:r>
          </a:p>
          <a:p>
            <a:pPr lvl="2"/>
            <a:r>
              <a:rPr lang="en-US"/>
              <a:t>Demise of the wireline phone</a:t>
            </a:r>
          </a:p>
          <a:p>
            <a:pPr lvl="1"/>
            <a:r>
              <a:rPr lang="en-US"/>
              <a:t>Regulation</a:t>
            </a:r>
          </a:p>
          <a:p>
            <a:pPr lvl="2"/>
            <a:r>
              <a:rPr lang="en-US"/>
              <a:t>Reduced need</a:t>
            </a:r>
          </a:p>
          <a:p>
            <a:pPr lvl="1"/>
            <a:r>
              <a:rPr lang="en-US"/>
              <a:t>Applications</a:t>
            </a:r>
          </a:p>
          <a:p>
            <a:pPr lvl="2"/>
            <a:r>
              <a:rPr lang="en-US"/>
              <a:t>Integration with conferencing and IM</a:t>
            </a:r>
          </a:p>
          <a:p>
            <a:pPr lvl="2"/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Telephone with solid fill">
            <a:extLst>
              <a:ext uri="{FF2B5EF4-FFF2-40B4-BE49-F238E27FC236}">
                <a16:creationId xmlns:a16="http://schemas.microsoft.com/office/drawing/2014/main" id="{F243EC5A-3CC6-3F2F-E888-DDA95195D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80772" y="5645442"/>
            <a:ext cx="4436772" cy="44367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05903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EDBA3-E892-B5F2-8F81-D81037D9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WANS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7D45F-D6E7-F6A2-F35C-71DCDC035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26156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B704C-5991-903B-AFA9-6B3244E2B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MultiProtocol</a:t>
            </a:r>
            <a:r>
              <a:rPr lang="en-US"/>
              <a:t> Label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8C86-33C5-0962-9E17-931ACA709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MPLS provides a private IP network between sites</a:t>
            </a:r>
          </a:p>
          <a:p>
            <a:r>
              <a:rPr lang="en-US"/>
              <a:t>Introduced  in the late 1990s it became the predominant private networking solution</a:t>
            </a:r>
          </a:p>
          <a:p>
            <a:r>
              <a:rPr lang="en-US"/>
              <a:t>It does </a:t>
            </a:r>
            <a:r>
              <a:rPr lang="en-US" b="1">
                <a:solidFill>
                  <a:srgbClr val="FF0000"/>
                </a:solidFill>
              </a:rPr>
              <a:t>not</a:t>
            </a:r>
            <a:r>
              <a:rPr lang="en-US"/>
              <a:t> use </a:t>
            </a:r>
            <a:r>
              <a:rPr lang="en-US">
                <a:solidFill>
                  <a:srgbClr val="FF0000"/>
                </a:solidFill>
              </a:rPr>
              <a:t>the internet </a:t>
            </a:r>
          </a:p>
          <a:p>
            <a:r>
              <a:rPr lang="en-US"/>
              <a:t>Connections to the MPLS service use a variety of private lines</a:t>
            </a:r>
          </a:p>
          <a:p>
            <a:r>
              <a:rPr lang="en-US"/>
              <a:t>Available everywhere</a:t>
            </a:r>
          </a:p>
          <a:p>
            <a:r>
              <a:rPr lang="en-US"/>
              <a:t>Carrier Ethernet started to displace MPLS in mid-00’s for higher speed applications</a:t>
            </a:r>
          </a:p>
          <a:p>
            <a:r>
              <a:rPr lang="en-US"/>
              <a:t>Recently SD WAN has started to become the service of choice for branch networks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3276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1639-5018-4113-37AC-96EE5D50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 of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8DE8B-F3E2-1617-EF18-8950AE904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have differing performance requirements</a:t>
            </a:r>
          </a:p>
          <a:p>
            <a:r>
              <a:rPr lang="en-US"/>
              <a:t>Class of service can be used to prioritize applications with sensitive need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4185B9-9046-CEAA-3C9D-65CA955CDB5C}"/>
              </a:ext>
            </a:extLst>
          </p:cNvPr>
          <p:cNvGrpSpPr/>
          <p:nvPr/>
        </p:nvGrpSpPr>
        <p:grpSpPr>
          <a:xfrm>
            <a:off x="4157663" y="4604282"/>
            <a:ext cx="10691730" cy="4696881"/>
            <a:chOff x="1159721" y="575208"/>
            <a:chExt cx="5545796" cy="30066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BA95F54-91A3-EF72-88F0-F91014AACB1B}"/>
                </a:ext>
              </a:extLst>
            </p:cNvPr>
            <p:cNvSpPr/>
            <p:nvPr/>
          </p:nvSpPr>
          <p:spPr>
            <a:xfrm>
              <a:off x="1159721" y="998956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AB54572-C713-D6D2-1F6F-2BD001D1C358}"/>
                </a:ext>
              </a:extLst>
            </p:cNvPr>
            <p:cNvSpPr txBox="1"/>
            <p:nvPr/>
          </p:nvSpPr>
          <p:spPr>
            <a:xfrm>
              <a:off x="1159721" y="975725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normal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D1C8142-5652-D792-36D8-725ADB9B36D4}"/>
                </a:ext>
              </a:extLst>
            </p:cNvPr>
            <p:cNvSpPr/>
            <p:nvPr/>
          </p:nvSpPr>
          <p:spPr>
            <a:xfrm>
              <a:off x="1159721" y="2478351"/>
              <a:ext cx="1690001" cy="64633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C654DB-24D3-1490-1DC7-175CF1BBA876}"/>
                </a:ext>
              </a:extLst>
            </p:cNvPr>
            <p:cNvSpPr txBox="1"/>
            <p:nvPr/>
          </p:nvSpPr>
          <p:spPr>
            <a:xfrm>
              <a:off x="1159721" y="2455120"/>
              <a:ext cx="1690001" cy="689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Destination x</a:t>
              </a:r>
            </a:p>
            <a:p>
              <a:pPr algn="ctr"/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Priority high</a:t>
              </a:r>
            </a:p>
          </p:txBody>
        </p:sp>
        <p:pic>
          <p:nvPicPr>
            <p:cNvPr id="8" name="Graphic 7" descr="Top Hat outline">
              <a:extLst>
                <a:ext uri="{FF2B5EF4-FFF2-40B4-BE49-F238E27FC236}">
                  <a16:creationId xmlns:a16="http://schemas.microsoft.com/office/drawing/2014/main" id="{ECBEF0EA-7990-8708-79CC-244E942EC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09840" y="1217114"/>
              <a:ext cx="1767223" cy="176722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215896-B897-A1E0-EC66-2E7FA2F2F793}"/>
                </a:ext>
              </a:extLst>
            </p:cNvPr>
            <p:cNvSpPr txBox="1"/>
            <p:nvPr/>
          </p:nvSpPr>
          <p:spPr>
            <a:xfrm>
              <a:off x="4058742" y="1861183"/>
              <a:ext cx="698607" cy="374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Sorter</a:t>
              </a:r>
            </a:p>
          </p:txBody>
        </p:sp>
        <p:pic>
          <p:nvPicPr>
            <p:cNvPr id="10" name="Graphic 9" descr="Fork In Road with solid fill">
              <a:extLst>
                <a:ext uri="{FF2B5EF4-FFF2-40B4-BE49-F238E27FC236}">
                  <a16:creationId xmlns:a16="http://schemas.microsoft.com/office/drawing/2014/main" id="{C9514A3F-C324-6C4C-CAE9-F8A5446D4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5479981" y="1621345"/>
              <a:ext cx="914400" cy="914400"/>
            </a:xfrm>
            <a:prstGeom prst="rect">
              <a:avLst/>
            </a:prstGeom>
          </p:spPr>
        </p:pic>
        <p:pic>
          <p:nvPicPr>
            <p:cNvPr id="11" name="Graphic 10" descr="Airplane with solid fill">
              <a:extLst>
                <a:ext uri="{FF2B5EF4-FFF2-40B4-BE49-F238E27FC236}">
                  <a16:creationId xmlns:a16="http://schemas.microsoft.com/office/drawing/2014/main" id="{61769B6C-6467-CCEA-3D9E-E2E914760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76326" y="575208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Truck with solid fill">
              <a:extLst>
                <a:ext uri="{FF2B5EF4-FFF2-40B4-BE49-F238E27FC236}">
                  <a16:creationId xmlns:a16="http://schemas.microsoft.com/office/drawing/2014/main" id="{23CF83C3-3927-3E62-CE53-5C4A5EBE7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791117" y="2667482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erger with solid fill">
              <a:extLst>
                <a:ext uri="{FF2B5EF4-FFF2-40B4-BE49-F238E27FC236}">
                  <a16:creationId xmlns:a16="http://schemas.microsoft.com/office/drawing/2014/main" id="{C104FDBF-1145-164A-9DE3-B26A4E61E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flipH="1" flipV="1">
              <a:off x="2941424" y="1622984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76223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4F6D-404D-01B0-C6C2-BD60D94AC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C02CAC82-2C05-7051-E2B6-B2E586710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21" y="1912780"/>
            <a:ext cx="6977049" cy="7988457"/>
          </a:xfrm>
        </p:spPr>
        <p:txBody>
          <a:bodyPr>
            <a:noAutofit/>
          </a:bodyPr>
          <a:lstStyle/>
          <a:p>
            <a:r>
              <a:rPr lang="en-US" sz="4000"/>
              <a:t>MPLS edge functions as a router in the private network</a:t>
            </a:r>
          </a:p>
          <a:p>
            <a:r>
              <a:rPr lang="en-US" sz="4000"/>
              <a:t>Packets forwarded through the MPLS network to the appropriate edge </a:t>
            </a:r>
            <a:r>
              <a:rPr lang="en-US" sz="4000" i="1"/>
              <a:t>router</a:t>
            </a:r>
          </a:p>
          <a:p>
            <a:r>
              <a:rPr lang="en-US" sz="4000"/>
              <a:t>Inherently secure</a:t>
            </a:r>
          </a:p>
          <a:p>
            <a:r>
              <a:rPr lang="en-US" sz="4000"/>
              <a:t>Provides ability to prioritize packets</a:t>
            </a:r>
          </a:p>
          <a:p>
            <a:r>
              <a:rPr lang="en-US" sz="4000"/>
              <a:t>Rapid reconfigurations in case of link failure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D5CE429-E192-F7A3-72E2-A1D4A2424761}"/>
              </a:ext>
            </a:extLst>
          </p:cNvPr>
          <p:cNvGrpSpPr/>
          <p:nvPr/>
        </p:nvGrpSpPr>
        <p:grpSpPr>
          <a:xfrm>
            <a:off x="7451363" y="2193131"/>
            <a:ext cx="10836637" cy="6106153"/>
            <a:chOff x="3957375" y="2519120"/>
            <a:chExt cx="10836637" cy="6106153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918E922A-AE0E-9C26-748C-5AA33808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131450" y="2924027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Bank outline">
              <a:extLst>
                <a:ext uri="{FF2B5EF4-FFF2-40B4-BE49-F238E27FC236}">
                  <a16:creationId xmlns:a16="http://schemas.microsoft.com/office/drawing/2014/main" id="{B56870A2-5957-60AF-AB71-44BF55C1E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957375" y="4750986"/>
              <a:ext cx="1436709" cy="1436709"/>
            </a:xfrm>
            <a:prstGeom prst="rect">
              <a:avLst/>
            </a:prstGeom>
          </p:spPr>
        </p:pic>
        <p:pic>
          <p:nvPicPr>
            <p:cNvPr id="7" name="Graphic 6" descr="Bank outline">
              <a:extLst>
                <a:ext uri="{FF2B5EF4-FFF2-40B4-BE49-F238E27FC236}">
                  <a16:creationId xmlns:a16="http://schemas.microsoft.com/office/drawing/2014/main" id="{4FCDDD3F-AE5F-DED5-4738-B463CF1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87264" y="2946315"/>
              <a:ext cx="1436709" cy="1436709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4238FA3E-DC55-5365-8024-203A4B25D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94021" y="2519120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6FC435E2-C6D3-C6E8-24BC-2A63D4560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5031" y="718856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uilding with solid fill">
              <a:extLst>
                <a:ext uri="{FF2B5EF4-FFF2-40B4-BE49-F238E27FC236}">
                  <a16:creationId xmlns:a16="http://schemas.microsoft.com/office/drawing/2014/main" id="{020CD81D-B3DF-0A28-6C02-4DA0E5D63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873334" y="4612092"/>
              <a:ext cx="2920678" cy="292067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0EDE22-DCCD-016E-3B02-425086F5C6A7}"/>
                </a:ext>
              </a:extLst>
            </p:cNvPr>
            <p:cNvSpPr txBox="1"/>
            <p:nvPr/>
          </p:nvSpPr>
          <p:spPr>
            <a:xfrm>
              <a:off x="8178962" y="4845449"/>
              <a:ext cx="11945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MPLS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7C2CA17-758B-4284-E6E9-7D29F95B7F1E}"/>
                </a:ext>
              </a:extLst>
            </p:cNvPr>
            <p:cNvSpPr txBox="1"/>
            <p:nvPr/>
          </p:nvSpPr>
          <p:spPr>
            <a:xfrm>
              <a:off x="11873334" y="7782410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DA030F1-B597-7CF4-3683-2448B62B4FDE}"/>
                </a:ext>
              </a:extLst>
            </p:cNvPr>
            <p:cNvCxnSpPr>
              <a:cxnSpLocks/>
            </p:cNvCxnSpPr>
            <p:nvPr/>
          </p:nvCxnSpPr>
          <p:spPr>
            <a:xfrm>
              <a:off x="6948349" y="4181476"/>
              <a:ext cx="913067" cy="75797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5E7287-3ACB-A164-2366-6C2F1126F1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2581" y="5469340"/>
              <a:ext cx="2413275" cy="25302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7886C6-8EB2-5DA5-BB38-ABA4B12A55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17940" y="3757393"/>
              <a:ext cx="667547" cy="8650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864A9B0-F1C9-AEBA-9DB8-27AFAC490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78962" y="6165083"/>
              <a:ext cx="212223" cy="13002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A2AD92D-94DD-E1B5-3893-51B117B132B3}"/>
                </a:ext>
              </a:extLst>
            </p:cNvPr>
            <p:cNvCxnSpPr>
              <a:cxnSpLocks/>
            </p:cNvCxnSpPr>
            <p:nvPr/>
          </p:nvCxnSpPr>
          <p:spPr>
            <a:xfrm>
              <a:off x="10585487" y="6021580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Logo, company name&#10;&#10;Description automatically generated">
            <a:extLst>
              <a:ext uri="{FF2B5EF4-FFF2-40B4-BE49-F238E27FC236}">
                <a16:creationId xmlns:a16="http://schemas.microsoft.com/office/drawing/2014/main" id="{928669A4-1D95-7E86-9167-58C607DEAA4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68206" y="4097629"/>
            <a:ext cx="1114424" cy="990601"/>
          </a:xfrm>
          <a:prstGeom prst="rect">
            <a:avLst/>
          </a:prstGeom>
        </p:spPr>
      </p:pic>
      <p:pic>
        <p:nvPicPr>
          <p:cNvPr id="31" name="Picture 30" descr="Logo, company name&#10;&#10;Description automatically generated">
            <a:extLst>
              <a:ext uri="{FF2B5EF4-FFF2-40B4-BE49-F238E27FC236}">
                <a16:creationId xmlns:a16="http://schemas.microsoft.com/office/drawing/2014/main" id="{F4C9796E-9D3D-A5EB-D124-675B18F209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21160" y="4519460"/>
            <a:ext cx="1114424" cy="990601"/>
          </a:xfrm>
          <a:prstGeom prst="rect">
            <a:avLst/>
          </a:prstGeom>
        </p:spPr>
      </p:pic>
      <p:pic>
        <p:nvPicPr>
          <p:cNvPr id="32" name="Picture 31" descr="Logo, company name&#10;&#10;Description automatically generated">
            <a:extLst>
              <a:ext uri="{FF2B5EF4-FFF2-40B4-BE49-F238E27FC236}">
                <a16:creationId xmlns:a16="http://schemas.microsoft.com/office/drawing/2014/main" id="{B8BC06D0-928E-F065-773C-3615614C1DB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327961" y="5070572"/>
            <a:ext cx="1114424" cy="990601"/>
          </a:xfrm>
          <a:prstGeom prst="rect">
            <a:avLst/>
          </a:prstGeom>
        </p:spPr>
      </p:pic>
      <p:pic>
        <p:nvPicPr>
          <p:cNvPr id="33" name="Picture 32" descr="Logo, company name&#10;&#10;Description automatically generated">
            <a:extLst>
              <a:ext uri="{FF2B5EF4-FFF2-40B4-BE49-F238E27FC236}">
                <a16:creationId xmlns:a16="http://schemas.microsoft.com/office/drawing/2014/main" id="{75993DAF-DEC7-DB19-2FF9-C30C9701B73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15" y="4997837"/>
            <a:ext cx="1114424" cy="9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417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05F01-6C3E-FE26-FBBB-6B329A24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MPLS Operation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2B2AF38-387E-2307-6F36-CEBF347474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866" y="1980540"/>
            <a:ext cx="15416187" cy="803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4102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EB55-568D-1060-1F2F-CF3370593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56637-3F98-E226-40E9-462EC800B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Carrier networks have become fiber rich</a:t>
            </a:r>
          </a:p>
          <a:p>
            <a:r>
              <a:rPr lang="en-US"/>
              <a:t>Growth of fiber in metro areas enabled widespread access to services using Ethernet </a:t>
            </a:r>
          </a:p>
          <a:p>
            <a:r>
              <a:rPr lang="en-US"/>
              <a:t>Led to industry development of Carrier Ethernet service specifications through the Metropolitan Ethernet Forum (MEF)</a:t>
            </a:r>
          </a:p>
          <a:p>
            <a:r>
              <a:rPr lang="en-US"/>
              <a:t>Certification of carriers, equipment and professionals has helped interoperability and grown the market</a:t>
            </a:r>
          </a:p>
          <a:p>
            <a:r>
              <a:rPr lang="en-US"/>
              <a:t>Very popular in metro areas where fiber is widely available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9217BB-A3A5-6FC8-8761-EFD4579D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86" y="7865514"/>
            <a:ext cx="3550477" cy="221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62626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508F-BFD2-0FA6-E22A-7E4CCC71A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Carrier Ethernet Connectivity Models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DE87B4-1514-967E-FC11-80E07C8FC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49" y="1998459"/>
            <a:ext cx="14665719" cy="771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335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3E7B1B0-BC72-3244-11A7-6187101BA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71D65A4-850E-4E1C-DA04-0E3EFB05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934" y="2189327"/>
            <a:ext cx="5556455" cy="6967198"/>
          </a:xfrm>
          <a:ln w="38100">
            <a:solidFill>
              <a:srgbClr val="FF0000"/>
            </a:solidFill>
          </a:ln>
        </p:spPr>
        <p:txBody>
          <a:bodyPr/>
          <a:lstStyle/>
          <a:p>
            <a:pPr marL="0" indent="0" algn="ctr">
              <a:buNone/>
            </a:pPr>
            <a:r>
              <a:rPr lang="en-US"/>
              <a:t>Point-to-Point</a:t>
            </a:r>
          </a:p>
          <a:p>
            <a:endParaRPr lang="en-US" sz="3200"/>
          </a:p>
          <a:p>
            <a:r>
              <a:rPr lang="en-US" sz="3200"/>
              <a:t>Data replication between datacenters</a:t>
            </a:r>
          </a:p>
          <a:p>
            <a:r>
              <a:rPr lang="en-US" sz="3200"/>
              <a:t>Connection to partner</a:t>
            </a:r>
          </a:p>
          <a:p>
            <a:pPr lvl="1"/>
            <a:r>
              <a:rPr lang="en-US" sz="2600"/>
              <a:t>Service provider</a:t>
            </a:r>
          </a:p>
          <a:p>
            <a:pPr lvl="1"/>
            <a:r>
              <a:rPr lang="en-US" sz="2600"/>
              <a:t>Cloud services</a:t>
            </a:r>
            <a:endParaRPr lang="en-US" sz="3200"/>
          </a:p>
          <a:p>
            <a:r>
              <a:rPr lang="en-US" sz="3200"/>
              <a:t>Internet access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E7690E4C-343B-CEB9-D7A0-C1990ABE8330}"/>
              </a:ext>
            </a:extLst>
          </p:cNvPr>
          <p:cNvSpPr txBox="1">
            <a:spLocks/>
          </p:cNvSpPr>
          <p:nvPr/>
        </p:nvSpPr>
        <p:spPr>
          <a:xfrm>
            <a:off x="6637265" y="2189327"/>
            <a:ext cx="5250974" cy="6967198"/>
          </a:xfrm>
          <a:prstGeom prst="rect">
            <a:avLst/>
          </a:prstGeom>
          <a:ln w="38100">
            <a:solidFill>
              <a:srgbClr val="0070C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Point-to-Multipoint</a:t>
            </a:r>
          </a:p>
          <a:p>
            <a:endParaRPr lang="en-US" sz="3200"/>
          </a:p>
          <a:p>
            <a:r>
              <a:rPr lang="en-US" sz="3200"/>
              <a:t>Secure connection to customers</a:t>
            </a:r>
          </a:p>
          <a:p>
            <a:pPr lvl="1"/>
            <a:r>
              <a:rPr lang="en-US" sz="2600"/>
              <a:t>Hospital to specialty providers or another hospital system</a:t>
            </a:r>
          </a:p>
          <a:p>
            <a:r>
              <a:rPr lang="en-US" sz="3200"/>
              <a:t>School district connections from schools to datacenter 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ECFE428F-B5D2-A3CE-816A-98CB4B02358D}"/>
              </a:ext>
            </a:extLst>
          </p:cNvPr>
          <p:cNvSpPr txBox="1">
            <a:spLocks/>
          </p:cNvSpPr>
          <p:nvPr/>
        </p:nvSpPr>
        <p:spPr>
          <a:xfrm>
            <a:off x="12135977" y="2189327"/>
            <a:ext cx="5556455" cy="6967198"/>
          </a:xfrm>
          <a:prstGeom prst="rect">
            <a:avLst/>
          </a:prstGeom>
          <a:ln w="38100">
            <a:solidFill>
              <a:srgbClr val="00B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/>
              <a:t>Any-to-Any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/>
          </a:p>
          <a:p>
            <a:r>
              <a:rPr lang="en-US" sz="3200"/>
              <a:t>General connectivity between sites</a:t>
            </a:r>
          </a:p>
          <a:p>
            <a:r>
              <a:rPr lang="en-US" sz="3200"/>
              <a:t>WAN functions like a big LAN switch</a:t>
            </a:r>
          </a:p>
          <a:p>
            <a:r>
              <a:rPr lang="en-US" sz="3200"/>
              <a:t>Customers usually put routers on the edge of their network</a:t>
            </a:r>
          </a:p>
        </p:txBody>
      </p:sp>
    </p:spTree>
    <p:extLst>
      <p:ext uri="{BB962C8B-B14F-4D97-AF65-F5344CB8AC3E}">
        <p14:creationId xmlns:p14="http://schemas.microsoft.com/office/powerpoint/2010/main" val="1605085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5BDEA-6DE0-50A8-C4B1-5023C57EA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 Internet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22986-7499-06A5-4C73-91EA86B40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791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has the internet changed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9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1"/>
            <a:ext cx="15491832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Computer technology has evolved at an unprecedented rate</a:t>
            </a:r>
          </a:p>
          <a:p>
            <a:r>
              <a:rPr lang="en-US"/>
              <a:t>Businesses first used computers in the 1960s and all communication used private connections of modified voice circuits</a:t>
            </a:r>
          </a:p>
          <a:p>
            <a:r>
              <a:rPr lang="en-US"/>
              <a:t>Public data networking appeared in the 1970s, but the real change occurred with the commercialization of the internet in the 1990s</a:t>
            </a:r>
          </a:p>
          <a:p>
            <a:r>
              <a:rPr lang="en-US"/>
              <a:t>Network technology has moved from proprietary</a:t>
            </a:r>
            <a:br>
              <a:rPr lang="en-US"/>
            </a:br>
            <a:r>
              <a:rPr lang="en-US"/>
              <a:t>to internet-based, even for private networks</a:t>
            </a:r>
          </a:p>
          <a:p>
            <a:r>
              <a:rPr lang="en-US"/>
              <a:t>The internet continues to change everything </a:t>
            </a:r>
          </a:p>
          <a:p>
            <a:r>
              <a:rPr lang="en-US"/>
              <a:t>Wireless access has grown in importance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899397" name="Picture 5" descr="iStock_000007645167XSmall"/>
          <p:cNvPicPr>
            <a:picLocks noChangeAspect="1" noChangeArrowheads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3200" y="6807806"/>
            <a:ext cx="4638924" cy="3479194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7369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17F34D-9050-DE65-413D-7E2D07A0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068F2-EF37-6CBD-2984-636EDE968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From bulletin boards to…</a:t>
            </a:r>
          </a:p>
          <a:p>
            <a:r>
              <a:rPr lang="en-US"/>
              <a:t>Businesses use the internet in many ways</a:t>
            </a:r>
          </a:p>
          <a:p>
            <a:pPr lvl="1"/>
            <a:r>
              <a:rPr lang="en-US"/>
              <a:t>Provide product information to customers</a:t>
            </a:r>
          </a:p>
          <a:p>
            <a:pPr lvl="1"/>
            <a:r>
              <a:rPr lang="en-US"/>
              <a:t>As a sales platform</a:t>
            </a:r>
          </a:p>
          <a:p>
            <a:pPr lvl="1"/>
            <a:r>
              <a:rPr lang="en-US"/>
              <a:t>Deliver product support</a:t>
            </a:r>
          </a:p>
          <a:p>
            <a:pPr lvl="1"/>
            <a:r>
              <a:rPr lang="en-US"/>
              <a:t>Communicate with partners</a:t>
            </a:r>
          </a:p>
          <a:p>
            <a:pPr lvl="1"/>
            <a:r>
              <a:rPr lang="en-US"/>
              <a:t>Access applications</a:t>
            </a:r>
          </a:p>
          <a:p>
            <a:pPr lvl="1"/>
            <a:r>
              <a:rPr lang="en-US"/>
              <a:t>Collect and sell user data</a:t>
            </a:r>
          </a:p>
          <a:p>
            <a:pPr lvl="1"/>
            <a:r>
              <a:rPr lang="en-US"/>
              <a:t>Research</a:t>
            </a:r>
          </a:p>
          <a:p>
            <a:r>
              <a:rPr lang="en-US"/>
              <a:t>What else?</a:t>
            </a:r>
          </a:p>
        </p:txBody>
      </p:sp>
    </p:spTree>
    <p:extLst>
      <p:ext uri="{BB962C8B-B14F-4D97-AF65-F5344CB8AC3E}">
        <p14:creationId xmlns:p14="http://schemas.microsoft.com/office/powerpoint/2010/main" val="62186530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2628900" y="2164558"/>
            <a:ext cx="3057525" cy="1714500"/>
            <a:chOff x="144" y="720"/>
            <a:chExt cx="1284" cy="720"/>
          </a:xfrm>
        </p:grpSpPr>
        <p:sp>
          <p:nvSpPr>
            <p:cNvPr id="1357827" name="Line 3"/>
            <p:cNvSpPr>
              <a:spLocks noChangeShapeType="1"/>
            </p:cNvSpPr>
            <p:nvPr/>
          </p:nvSpPr>
          <p:spPr bwMode="auto">
            <a:xfrm>
              <a:off x="1140" y="1164"/>
              <a:ext cx="288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8" name="Cloud"/>
            <p:cNvSpPr>
              <a:spLocks noChangeAspect="1" noEditPoints="1" noChangeArrowheads="1"/>
            </p:cNvSpPr>
            <p:nvPr/>
          </p:nvSpPr>
          <p:spPr bwMode="auto">
            <a:xfrm>
              <a:off x="144" y="720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29" name="Text Box 5"/>
            <p:cNvSpPr txBox="1">
              <a:spLocks noChangeArrowheads="1"/>
            </p:cNvSpPr>
            <p:nvPr/>
          </p:nvSpPr>
          <p:spPr bwMode="auto">
            <a:xfrm>
              <a:off x="352" y="864"/>
              <a:ext cx="748" cy="401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2915900" y="2171700"/>
            <a:ext cx="2743200" cy="2171700"/>
            <a:chOff x="4368" y="624"/>
            <a:chExt cx="1248" cy="900"/>
          </a:xfrm>
        </p:grpSpPr>
        <p:sp>
          <p:nvSpPr>
            <p:cNvPr id="1357831" name="Line 7"/>
            <p:cNvSpPr>
              <a:spLocks noChangeShapeType="1"/>
            </p:cNvSpPr>
            <p:nvPr/>
          </p:nvSpPr>
          <p:spPr bwMode="auto">
            <a:xfrm flipV="1">
              <a:off x="4380" y="1236"/>
              <a:ext cx="336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2" name="Cloud"/>
            <p:cNvSpPr>
              <a:spLocks noChangeAspect="1" noEditPoints="1" noChangeArrowheads="1"/>
            </p:cNvSpPr>
            <p:nvPr/>
          </p:nvSpPr>
          <p:spPr bwMode="auto">
            <a:xfrm>
              <a:off x="4368" y="624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rgbClr val="CCCCFF">
                    <a:gamma/>
                    <a:tint val="0"/>
                    <a:invGamma/>
                  </a:srgbClr>
                </a:gs>
                <a:gs pos="100000">
                  <a:srgbClr val="CCCCFF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33" name="Text Box 9"/>
            <p:cNvSpPr txBox="1">
              <a:spLocks noChangeArrowheads="1"/>
            </p:cNvSpPr>
            <p:nvPr/>
          </p:nvSpPr>
          <p:spPr bwMode="auto">
            <a:xfrm>
              <a:off x="4545" y="768"/>
              <a:ext cx="810" cy="3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Service</a:t>
              </a:r>
            </a:p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</a:rPr>
                <a:t>Providers</a:t>
              </a:r>
            </a:p>
          </p:txBody>
        </p:sp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2687300" y="5286376"/>
            <a:ext cx="2667000" cy="1195388"/>
            <a:chOff x="4368" y="2031"/>
            <a:chExt cx="1120" cy="502"/>
          </a:xfrm>
        </p:grpSpPr>
        <p:sp>
          <p:nvSpPr>
            <p:cNvPr id="1357835" name="Line 11"/>
            <p:cNvSpPr>
              <a:spLocks noChangeShapeType="1"/>
            </p:cNvSpPr>
            <p:nvPr/>
          </p:nvSpPr>
          <p:spPr bwMode="auto">
            <a:xfrm>
              <a:off x="4368" y="2064"/>
              <a:ext cx="624" cy="19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6" name="Picture 12" descr="2-Floor Office Buildin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8" y="2031"/>
              <a:ext cx="590" cy="502"/>
            </a:xfrm>
            <a:prstGeom prst="rect">
              <a:avLst/>
            </a:prstGeom>
            <a:noFill/>
          </p:spPr>
        </p:pic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2743200" y="4221957"/>
            <a:ext cx="2057400" cy="914400"/>
            <a:chOff x="192" y="1584"/>
            <a:chExt cx="864" cy="384"/>
          </a:xfrm>
        </p:grpSpPr>
        <p:sp>
          <p:nvSpPr>
            <p:cNvPr id="1357838" name="Line 14"/>
            <p:cNvSpPr>
              <a:spLocks noChangeShapeType="1"/>
            </p:cNvSpPr>
            <p:nvPr/>
          </p:nvSpPr>
          <p:spPr bwMode="auto">
            <a:xfrm>
              <a:off x="720" y="1824"/>
              <a:ext cx="33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39" name="Picture 15" descr="Basic House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1584"/>
              <a:ext cx="664" cy="376"/>
            </a:xfrm>
            <a:prstGeom prst="rect">
              <a:avLst/>
            </a:prstGeom>
            <a:noFill/>
          </p:spPr>
        </p:pic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743200" y="6050758"/>
            <a:ext cx="2743200" cy="3043238"/>
            <a:chOff x="192" y="2352"/>
            <a:chExt cx="1152" cy="1278"/>
          </a:xfrm>
        </p:grpSpPr>
        <p:sp>
          <p:nvSpPr>
            <p:cNvPr id="1357841" name="Line 17"/>
            <p:cNvSpPr>
              <a:spLocks noChangeShapeType="1"/>
            </p:cNvSpPr>
            <p:nvPr/>
          </p:nvSpPr>
          <p:spPr bwMode="auto">
            <a:xfrm flipV="1">
              <a:off x="864" y="2640"/>
              <a:ext cx="48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2" name="Picture 18" descr="Large Tall Buildi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" y="2352"/>
              <a:ext cx="729" cy="1278"/>
            </a:xfrm>
            <a:prstGeom prst="rect">
              <a:avLst/>
            </a:prstGeom>
            <a:noFill/>
          </p:spPr>
        </p:pic>
      </p:grpSp>
      <p:grpSp>
        <p:nvGrpSpPr>
          <p:cNvPr id="7" name="Group 19"/>
          <p:cNvGrpSpPr>
            <a:grpSpLocks/>
          </p:cNvGrpSpPr>
          <p:nvPr/>
        </p:nvGrpSpPr>
        <p:grpSpPr bwMode="auto">
          <a:xfrm>
            <a:off x="9944100" y="7079458"/>
            <a:ext cx="2085975" cy="2240756"/>
            <a:chOff x="3216" y="2784"/>
            <a:chExt cx="876" cy="941"/>
          </a:xfrm>
        </p:grpSpPr>
        <p:sp>
          <p:nvSpPr>
            <p:cNvPr id="1357844" name="Line 20"/>
            <p:cNvSpPr>
              <a:spLocks noChangeShapeType="1"/>
            </p:cNvSpPr>
            <p:nvPr/>
          </p:nvSpPr>
          <p:spPr bwMode="auto">
            <a:xfrm>
              <a:off x="3456" y="2784"/>
              <a:ext cx="96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5" name="Picture 21" descr="House 3-D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3216"/>
              <a:ext cx="876" cy="509"/>
            </a:xfrm>
            <a:prstGeom prst="rect">
              <a:avLst/>
            </a:prstGeom>
            <a:noFill/>
          </p:spPr>
        </p:pic>
      </p:grp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5486401" y="7308057"/>
            <a:ext cx="3157538" cy="2743200"/>
            <a:chOff x="1344" y="2880"/>
            <a:chExt cx="1326" cy="1152"/>
          </a:xfrm>
        </p:grpSpPr>
        <p:sp>
          <p:nvSpPr>
            <p:cNvPr id="1357847" name="Line 23"/>
            <p:cNvSpPr>
              <a:spLocks noChangeShapeType="1"/>
            </p:cNvSpPr>
            <p:nvPr/>
          </p:nvSpPr>
          <p:spPr bwMode="auto">
            <a:xfrm>
              <a:off x="1968" y="2880"/>
              <a:ext cx="48" cy="7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pic>
          <p:nvPicPr>
            <p:cNvPr id="1357848" name="Picture 24" descr="Modern Office Buildin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3456"/>
              <a:ext cx="1326" cy="576"/>
            </a:xfrm>
            <a:prstGeom prst="rect">
              <a:avLst/>
            </a:prstGeom>
            <a:noFill/>
          </p:spPr>
        </p:pic>
      </p:grpSp>
      <p:sp>
        <p:nvSpPr>
          <p:cNvPr id="1357849" name="Rectangle 2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Internet: A Global, Public, Packet Network</a:t>
            </a:r>
          </a:p>
        </p:txBody>
      </p:sp>
      <p:sp>
        <p:nvSpPr>
          <p:cNvPr id="57" name="Slide Number Placeholder 56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111</a:t>
            </a:fld>
            <a:endParaRPr lang="en-US"/>
          </a:p>
        </p:txBody>
      </p:sp>
      <p:sp>
        <p:nvSpPr>
          <p:cNvPr id="1357850" name="Cloud"/>
          <p:cNvSpPr>
            <a:spLocks noChangeAspect="1" noEditPoints="1" noChangeArrowheads="1"/>
          </p:cNvSpPr>
          <p:nvPr/>
        </p:nvSpPr>
        <p:spPr bwMode="auto">
          <a:xfrm>
            <a:off x="4572000" y="2507458"/>
            <a:ext cx="8963025" cy="6005513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CC66">
                  <a:gamma/>
                  <a:tint val="0"/>
                  <a:invGamma/>
                </a:srgbClr>
              </a:gs>
              <a:gs pos="100000">
                <a:srgbClr val="FFCC66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12000" b="1">
                <a:solidFill>
                  <a:srgbClr val="000000"/>
                </a:solidFill>
                <a:latin typeface="Arial Narrow" pitchFamily="34" charset="0"/>
              </a:rPr>
              <a:t>Internet</a:t>
            </a:r>
          </a:p>
        </p:txBody>
      </p:sp>
      <p:grpSp>
        <p:nvGrpSpPr>
          <p:cNvPr id="9" name="Group 27"/>
          <p:cNvGrpSpPr>
            <a:grpSpLocks/>
          </p:cNvGrpSpPr>
          <p:nvPr/>
        </p:nvGrpSpPr>
        <p:grpSpPr bwMode="auto">
          <a:xfrm>
            <a:off x="7650957" y="4702969"/>
            <a:ext cx="2971800" cy="1714500"/>
            <a:chOff x="2640" y="2016"/>
            <a:chExt cx="1248" cy="720"/>
          </a:xfrm>
        </p:grpSpPr>
        <p:sp>
          <p:nvSpPr>
            <p:cNvPr id="1357852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3" name="Text Box 29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0" name="Group 30"/>
          <p:cNvGrpSpPr>
            <a:grpSpLocks/>
          </p:cNvGrpSpPr>
          <p:nvPr/>
        </p:nvGrpSpPr>
        <p:grpSpPr bwMode="auto">
          <a:xfrm>
            <a:off x="7343775" y="6365082"/>
            <a:ext cx="2971800" cy="1714500"/>
            <a:chOff x="2640" y="2016"/>
            <a:chExt cx="1248" cy="720"/>
          </a:xfrm>
        </p:grpSpPr>
        <p:sp>
          <p:nvSpPr>
            <p:cNvPr id="1357855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6" name="Text Box 32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1" name="Group 33"/>
          <p:cNvGrpSpPr>
            <a:grpSpLocks/>
          </p:cNvGrpSpPr>
          <p:nvPr/>
        </p:nvGrpSpPr>
        <p:grpSpPr bwMode="auto">
          <a:xfrm>
            <a:off x="7360445" y="3050382"/>
            <a:ext cx="2971800" cy="1714500"/>
            <a:chOff x="2640" y="2016"/>
            <a:chExt cx="1248" cy="720"/>
          </a:xfrm>
        </p:grpSpPr>
        <p:sp>
          <p:nvSpPr>
            <p:cNvPr id="1357858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59" name="Text Box 35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2" name="Group 36"/>
          <p:cNvGrpSpPr>
            <a:grpSpLocks/>
          </p:cNvGrpSpPr>
          <p:nvPr/>
        </p:nvGrpSpPr>
        <p:grpSpPr bwMode="auto">
          <a:xfrm>
            <a:off x="5400675" y="3278982"/>
            <a:ext cx="2971800" cy="1714500"/>
            <a:chOff x="2640" y="2016"/>
            <a:chExt cx="1248" cy="720"/>
          </a:xfrm>
        </p:grpSpPr>
        <p:sp>
          <p:nvSpPr>
            <p:cNvPr id="1357861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2" name="Text Box 38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3" name="Group 39"/>
          <p:cNvGrpSpPr>
            <a:grpSpLocks/>
          </p:cNvGrpSpPr>
          <p:nvPr/>
        </p:nvGrpSpPr>
        <p:grpSpPr bwMode="auto">
          <a:xfrm>
            <a:off x="5179220" y="4526757"/>
            <a:ext cx="2971800" cy="1714500"/>
            <a:chOff x="2640" y="2016"/>
            <a:chExt cx="1248" cy="720"/>
          </a:xfrm>
        </p:grpSpPr>
        <p:sp>
          <p:nvSpPr>
            <p:cNvPr id="1357864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5" name="Text Box 41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4" name="Group 42"/>
          <p:cNvGrpSpPr>
            <a:grpSpLocks/>
          </p:cNvGrpSpPr>
          <p:nvPr/>
        </p:nvGrpSpPr>
        <p:grpSpPr bwMode="auto">
          <a:xfrm>
            <a:off x="9151145" y="2721769"/>
            <a:ext cx="2971800" cy="1714500"/>
            <a:chOff x="2640" y="2016"/>
            <a:chExt cx="1248" cy="720"/>
          </a:xfrm>
        </p:grpSpPr>
        <p:sp>
          <p:nvSpPr>
            <p:cNvPr id="1357867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68" name="Text Box 44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10096500" y="3700462"/>
            <a:ext cx="2971800" cy="1714500"/>
            <a:chOff x="2640" y="2016"/>
            <a:chExt cx="1248" cy="720"/>
          </a:xfrm>
        </p:grpSpPr>
        <p:sp>
          <p:nvSpPr>
            <p:cNvPr id="1357870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1" name="Text Box 47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6" name="Group 48"/>
          <p:cNvGrpSpPr>
            <a:grpSpLocks/>
          </p:cNvGrpSpPr>
          <p:nvPr/>
        </p:nvGrpSpPr>
        <p:grpSpPr bwMode="auto">
          <a:xfrm>
            <a:off x="10263188" y="4800600"/>
            <a:ext cx="2971800" cy="1714500"/>
            <a:chOff x="2640" y="2016"/>
            <a:chExt cx="1248" cy="720"/>
          </a:xfrm>
        </p:grpSpPr>
        <p:sp>
          <p:nvSpPr>
            <p:cNvPr id="1357873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4" name="Text Box 50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7" name="Group 51"/>
          <p:cNvGrpSpPr>
            <a:grpSpLocks/>
          </p:cNvGrpSpPr>
          <p:nvPr/>
        </p:nvGrpSpPr>
        <p:grpSpPr bwMode="auto">
          <a:xfrm>
            <a:off x="9401175" y="5934075"/>
            <a:ext cx="2971800" cy="1714500"/>
            <a:chOff x="2640" y="2016"/>
            <a:chExt cx="1248" cy="720"/>
          </a:xfrm>
        </p:grpSpPr>
        <p:sp>
          <p:nvSpPr>
            <p:cNvPr id="1357876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77" name="Text Box 53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  <p:grpSp>
        <p:nvGrpSpPr>
          <p:cNvPr id="18" name="Group 54"/>
          <p:cNvGrpSpPr>
            <a:grpSpLocks/>
          </p:cNvGrpSpPr>
          <p:nvPr/>
        </p:nvGrpSpPr>
        <p:grpSpPr bwMode="auto">
          <a:xfrm>
            <a:off x="5172075" y="5679282"/>
            <a:ext cx="2971800" cy="1714500"/>
            <a:chOff x="2640" y="2016"/>
            <a:chExt cx="1248" cy="720"/>
          </a:xfrm>
        </p:grpSpPr>
        <p:sp>
          <p:nvSpPr>
            <p:cNvPr id="1357879" name="Cloud"/>
            <p:cNvSpPr>
              <a:spLocks noChangeAspect="1" noEditPoints="1" noChangeArrowheads="1"/>
            </p:cNvSpPr>
            <p:nvPr/>
          </p:nvSpPr>
          <p:spPr bwMode="auto">
            <a:xfrm>
              <a:off x="2640" y="2016"/>
              <a:ext cx="1248" cy="720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0"/>
                    <a:invGamma/>
                  </a:schemeClr>
                </a:gs>
                <a:gs pos="100000">
                  <a:schemeClr val="accent1"/>
                </a:gs>
              </a:gsLst>
              <a:path path="rect">
                <a:fillToRect l="50000" t="50000" r="50000" b="50000"/>
              </a:path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</p:spPr>
          <p:txBody>
            <a:bodyPr/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357880" name="Text Box 56"/>
            <p:cNvSpPr txBox="1">
              <a:spLocks noChangeArrowheads="1"/>
            </p:cNvSpPr>
            <p:nvPr/>
          </p:nvSpPr>
          <p:spPr bwMode="auto">
            <a:xfrm>
              <a:off x="3024" y="2256"/>
              <a:ext cx="420" cy="2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defTabSz="1540670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3300" b="1">
                  <a:solidFill>
                    <a:srgbClr val="000000"/>
                  </a:solidFill>
                  <a:latin typeface="Arial Narrow" pitchFamily="34" charset="0"/>
                  <a:ea typeface="ヒラギノ角ゴ Pro W3" pitchFamily="16" charset="-128"/>
                </a:rPr>
                <a:t>ISP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  <a:ea typeface="ヒラギノ角ゴ Pro W3" pitchFamily="16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9907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818A29-ECCA-0574-B47B-BABF34A26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Connecting to the Internet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3A23B-F4A9-439C-6CA5-F96B3D192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wide variety of access options already discussed</a:t>
            </a:r>
          </a:p>
          <a:p>
            <a:pPr lvl="1"/>
            <a:r>
              <a:rPr lang="en-US"/>
              <a:t>DSL</a:t>
            </a:r>
          </a:p>
          <a:p>
            <a:pPr lvl="1"/>
            <a:r>
              <a:rPr lang="en-US"/>
              <a:t>Cable Modem</a:t>
            </a:r>
          </a:p>
          <a:p>
            <a:pPr lvl="1"/>
            <a:r>
              <a:rPr lang="en-US"/>
              <a:t>Ethernet</a:t>
            </a:r>
          </a:p>
          <a:p>
            <a:r>
              <a:rPr lang="en-US"/>
              <a:t>Wireless options have increasingly grown in access share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Fixed wireless access</a:t>
            </a:r>
          </a:p>
          <a:p>
            <a:pPr lvl="2"/>
            <a:r>
              <a:rPr lang="en-US"/>
              <a:t>Mobile</a:t>
            </a:r>
          </a:p>
          <a:p>
            <a:pPr lvl="2"/>
            <a:r>
              <a:rPr lang="en-US"/>
              <a:t>Wi-Fi </a:t>
            </a:r>
          </a:p>
          <a:p>
            <a:pPr lvl="2"/>
            <a:r>
              <a:rPr lang="en-US"/>
              <a:t>Satellite</a:t>
            </a:r>
          </a:p>
        </p:txBody>
      </p:sp>
    </p:spTree>
    <p:extLst>
      <p:ext uri="{BB962C8B-B14F-4D97-AF65-F5344CB8AC3E}">
        <p14:creationId xmlns:p14="http://schemas.microsoft.com/office/powerpoint/2010/main" val="142738295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3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818397" y="6936624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874955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7083138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5F4DD-9DBB-BE7A-32D5-02EC9A438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E03FF-434D-0A76-47EE-46399C4EE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0605" y="2856808"/>
            <a:ext cx="6667430" cy="6967198"/>
          </a:xfrm>
        </p:spPr>
        <p:txBody>
          <a:bodyPr/>
          <a:lstStyle/>
          <a:p>
            <a:r>
              <a:rPr lang="en-US"/>
              <a:t>Frequency reuse between base stations</a:t>
            </a:r>
          </a:p>
          <a:p>
            <a:r>
              <a:rPr lang="en-US"/>
              <a:t>Base station to base station handoff</a:t>
            </a:r>
          </a:p>
          <a:p>
            <a:r>
              <a:rPr lang="en-US"/>
              <a:t>Base station connection to voice and internet at Mobile Switching Center</a:t>
            </a:r>
          </a:p>
        </p:txBody>
      </p:sp>
      <p:pic>
        <p:nvPicPr>
          <p:cNvPr id="4" name="Picture 3" descr="G2240_Cell-Concept">
            <a:extLst>
              <a:ext uri="{FF2B5EF4-FFF2-40B4-BE49-F238E27FC236}">
                <a16:creationId xmlns:a16="http://schemas.microsoft.com/office/drawing/2014/main" id="{33639F3E-6D67-477E-8297-1AD387E48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731" y="3087011"/>
            <a:ext cx="10094830" cy="54171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509957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71F4-8AE8-8047-B168-4DC0FDD2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0CB7A-CD4A-FD4B-B286-51E219B4CA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021297" cy="6967198"/>
          </a:xfrm>
        </p:spPr>
        <p:txBody>
          <a:bodyPr>
            <a:normAutofit/>
          </a:bodyPr>
          <a:lstStyle/>
          <a:p>
            <a:r>
              <a:rPr lang="en-US"/>
              <a:t>The current generation of cellular wireless</a:t>
            </a:r>
          </a:p>
          <a:p>
            <a:pPr lvl="1"/>
            <a:r>
              <a:rPr lang="en-US"/>
              <a:t>Still in early stages of deployment</a:t>
            </a:r>
          </a:p>
          <a:p>
            <a:pPr lvl="1"/>
            <a:r>
              <a:rPr lang="en-US"/>
              <a:t>Lots of variations globally</a:t>
            </a:r>
          </a:p>
          <a:p>
            <a:r>
              <a:rPr lang="en-US"/>
              <a:t>Key changes from 4G</a:t>
            </a:r>
          </a:p>
          <a:p>
            <a:pPr lvl="1"/>
            <a:r>
              <a:rPr lang="en-US"/>
              <a:t>New modulation schemes</a:t>
            </a:r>
          </a:p>
          <a:p>
            <a:pPr lvl="1"/>
            <a:r>
              <a:rPr lang="en-US"/>
              <a:t>More frequency bands</a:t>
            </a:r>
          </a:p>
          <a:p>
            <a:pPr lvl="1"/>
            <a:r>
              <a:rPr lang="en-US"/>
              <a:t>Higher speeds</a:t>
            </a:r>
          </a:p>
          <a:p>
            <a:pPr lvl="1"/>
            <a:r>
              <a:rPr lang="en-US"/>
              <a:t>Lower latency</a:t>
            </a:r>
          </a:p>
          <a:p>
            <a:pPr lvl="1"/>
            <a:r>
              <a:rPr lang="en-US"/>
              <a:t>Fixed wireless options</a:t>
            </a:r>
          </a:p>
          <a:p>
            <a:pPr lvl="1"/>
            <a:r>
              <a:rPr lang="en-US"/>
              <a:t>Internet of Things (IoT) support</a:t>
            </a:r>
          </a:p>
        </p:txBody>
      </p:sp>
      <p:pic>
        <p:nvPicPr>
          <p:cNvPr id="5" name="Picture 4" descr="A picture containing text, font&#10;&#10;Description automatically generated">
            <a:extLst>
              <a:ext uri="{FF2B5EF4-FFF2-40B4-BE49-F238E27FC236}">
                <a16:creationId xmlns:a16="http://schemas.microsoft.com/office/drawing/2014/main" id="{BAFD59DF-9387-9CFC-13FF-754FA7123C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2883" y="2849123"/>
            <a:ext cx="8745117" cy="87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1873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782A-4D9E-1533-9339-812B0EEE6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 to the Bank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0A39B7A-9A6E-F391-626C-1335939BF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67347" y="6100256"/>
            <a:ext cx="15773400" cy="69671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How can the bank </a:t>
            </a:r>
          </a:p>
          <a:p>
            <a:pPr marL="0" indent="0">
              <a:buNone/>
            </a:pPr>
            <a:r>
              <a:rPr lang="en-US" sz="4000">
                <a:solidFill>
                  <a:srgbClr val="0432FF"/>
                </a:solidFill>
              </a:rPr>
              <a:t>use the internet?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7B9745-971C-A7C6-55B0-A268338A2CC5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8BF9C8E0-C127-1A08-7AC8-DD90A061E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C2B81290-74F3-3316-68D8-0DC29D28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7" name="Graphic 6" descr="House outline">
              <a:extLst>
                <a:ext uri="{FF2B5EF4-FFF2-40B4-BE49-F238E27FC236}">
                  <a16:creationId xmlns:a16="http://schemas.microsoft.com/office/drawing/2014/main" id="{AB256C91-53FB-3A6B-D5A1-94ADA08A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56EDFB56-04B3-64FC-5C73-CF012E2E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1CC4ED87-5D97-303E-E61A-F2A2E10E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059C52B7-87F6-E7DE-1460-5720B173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F7C23489-9FF2-0F86-D55E-F4DADDF76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A9C2D450-14CC-1458-4113-EEE3A7D75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523E36-24FA-28B7-C53C-B68779C032D3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8F381AB-2202-0AA1-1FAD-134A61284602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484C88-FBA7-7BC7-E02F-8B072F6C0944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4DA86-FB20-11D3-6E53-A0EC44ED0403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653B3-782B-8C7D-9C87-6C67D5CF53A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18" name="Graphic 17" descr="Internet Banking with solid fill">
              <a:extLst>
                <a:ext uri="{FF2B5EF4-FFF2-40B4-BE49-F238E27FC236}">
                  <a16:creationId xmlns:a16="http://schemas.microsoft.com/office/drawing/2014/main" id="{0271DDAB-4239-4118-80B1-029B688BA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Internet Banking with solid fill">
              <a:extLst>
                <a:ext uri="{FF2B5EF4-FFF2-40B4-BE49-F238E27FC236}">
                  <a16:creationId xmlns:a16="http://schemas.microsoft.com/office/drawing/2014/main" id="{95F0839C-2557-A35F-63F3-85C51F35B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C6112D7-B52E-6E12-7131-75AF2D7C9A69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CAB13D-9EFB-2BB2-6CA5-7BF2F7ABA3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BF9F-BC8B-4848-E56C-AD955ECA80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D198372-B5A1-1489-A11D-5195BD758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AB95193-B552-2876-6ED4-6F50D96FA7D9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03893AE-66D7-10B4-F6A5-EC9C431A26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27F025-706F-809E-8952-1542B3ED80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52096E-EFEB-7840-D511-C39EA9B0CD7D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BBA253-0586-6075-AF3D-4BFA6826DF3F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29" name="Graphic 28" descr="Cloud outline">
              <a:extLst>
                <a:ext uri="{FF2B5EF4-FFF2-40B4-BE49-F238E27FC236}">
                  <a16:creationId xmlns:a16="http://schemas.microsoft.com/office/drawing/2014/main" id="{965D5497-F3D8-A19F-D615-DE04B7AA3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E9FB1AC-1CC2-8AAF-4E3B-D3D094551CBC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9613C9F-9600-CB42-E36A-9B7AA345A888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144959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6EAD-B3E5-855B-B4B1-C1C6C9CC8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From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2BB7B-165A-09A1-EA2F-D7A4762A4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VPN offers a secure connection to the bank, cloud and service providers</a:t>
            </a:r>
          </a:p>
          <a:p>
            <a:r>
              <a:rPr lang="en-US"/>
              <a:t>Encrypted tunnel to VPN server coupled with multifactor authentication</a:t>
            </a:r>
          </a:p>
          <a:p>
            <a:r>
              <a:rPr lang="en-US"/>
              <a:t>Where should the VPN server be?</a:t>
            </a:r>
          </a:p>
          <a:p>
            <a:pPr lvl="1"/>
            <a:r>
              <a:rPr lang="en-US"/>
              <a:t>On premises</a:t>
            </a:r>
          </a:p>
          <a:p>
            <a:pPr lvl="1"/>
            <a:r>
              <a:rPr lang="en-US"/>
              <a:t>In the cloud</a:t>
            </a:r>
          </a:p>
          <a:p>
            <a:r>
              <a:rPr lang="en-US"/>
              <a:t>Is there anything else we could do for the home network?</a:t>
            </a:r>
          </a:p>
          <a:p>
            <a:pPr lvl="1"/>
            <a:r>
              <a:rPr lang="en-US"/>
              <a:t>Separate SSID or Access Point</a:t>
            </a:r>
          </a:p>
          <a:p>
            <a:pPr lvl="1"/>
            <a:r>
              <a:rPr lang="en-US"/>
              <a:t>Corporate owned and managed home-based firewall</a:t>
            </a:r>
          </a:p>
        </p:txBody>
      </p:sp>
    </p:spTree>
    <p:extLst>
      <p:ext uri="{BB962C8B-B14F-4D97-AF65-F5344CB8AC3E}">
        <p14:creationId xmlns:p14="http://schemas.microsoft.com/office/powerpoint/2010/main" val="30908353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D3D8-0226-8B99-7E3A-A8C654BA3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Site-to-Site VPN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82EFD-36DA-FEDF-438F-089E9EBB6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Offers low-cost approach to building a WAN</a:t>
            </a:r>
          </a:p>
          <a:p>
            <a:r>
              <a:rPr lang="en-US"/>
              <a:t>Point-to-Point VPN configured at network edges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EA3CDDA-193B-A830-553A-5D9C4DCF2F62}"/>
              </a:ext>
            </a:extLst>
          </p:cNvPr>
          <p:cNvGrpSpPr/>
          <p:nvPr/>
        </p:nvGrpSpPr>
        <p:grpSpPr>
          <a:xfrm>
            <a:off x="2677243" y="840316"/>
            <a:ext cx="15026318" cy="8606368"/>
            <a:chOff x="666201" y="1341230"/>
            <a:chExt cx="15026318" cy="8606368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10C86D9B-9B19-1A80-2E75-AEB9919D2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Bank outline">
              <a:extLst>
                <a:ext uri="{FF2B5EF4-FFF2-40B4-BE49-F238E27FC236}">
                  <a16:creationId xmlns:a16="http://schemas.microsoft.com/office/drawing/2014/main" id="{F09E1139-247F-53A6-30C9-4ADFB9ED0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9" name="Graphic 8" descr="Bank outline">
              <a:extLst>
                <a:ext uri="{FF2B5EF4-FFF2-40B4-BE49-F238E27FC236}">
                  <a16:creationId xmlns:a16="http://schemas.microsoft.com/office/drawing/2014/main" id="{B449BEF8-79BB-7D6A-F4F5-D2B5C16AF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3801C26A-F782-9EB1-E277-147F6D76A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2E4F1C3D-80E7-1DE0-0EE8-C84DDA7F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uilding with solid fill">
              <a:extLst>
                <a:ext uri="{FF2B5EF4-FFF2-40B4-BE49-F238E27FC236}">
                  <a16:creationId xmlns:a16="http://schemas.microsoft.com/office/drawing/2014/main" id="{D78D7F4E-889E-D4C5-B5EC-8A5A4808B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170912-9489-FCB5-7032-F809461AD86F}"/>
                </a:ext>
              </a:extLst>
            </p:cNvPr>
            <p:cNvSpPr txBox="1"/>
            <p:nvPr/>
          </p:nvSpPr>
          <p:spPr>
            <a:xfrm>
              <a:off x="5888945" y="6321599"/>
              <a:ext cx="21628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VPNs over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the internet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BF33A0-AAD3-BADF-BB78-480B5C73CFFA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45434E7-E042-C1EE-8825-AF409A95E958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1068B5-A7E8-7BE6-7718-03647B7DB194}"/>
                </a:ext>
              </a:extLst>
            </p:cNvPr>
            <p:cNvSpPr txBox="1"/>
            <p:nvPr/>
          </p:nvSpPr>
          <p:spPr>
            <a:xfrm>
              <a:off x="15507788" y="2218799"/>
              <a:ext cx="1847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FB6BA1E-5176-5EBA-3843-B2F1E7A1B676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EE17C0-A573-0775-61F9-2BF89D1D10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112DE07-3048-4D79-D185-E80D088FB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C216177-EEA7-CCFC-E620-A645B3DD3D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C398531-A4C6-2A0C-D276-8E750D0E68D8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170E16F-9837-F13C-C4A1-DC713AC190C3}"/>
                </a:ext>
              </a:extLst>
            </p:cNvPr>
            <p:cNvSpPr txBox="1"/>
            <p:nvPr/>
          </p:nvSpPr>
          <p:spPr>
            <a:xfrm>
              <a:off x="9051634" y="1341230"/>
              <a:ext cx="184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endPara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1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349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Networks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Video networks started with over the air broadcast of television</a:t>
            </a:r>
          </a:p>
          <a:p>
            <a:r>
              <a:rPr lang="en-US"/>
              <a:t>Overtime most households moved to pay-tv to get access to more and more content</a:t>
            </a:r>
          </a:p>
          <a:p>
            <a:r>
              <a:rPr lang="en-US"/>
              <a:t>Technology has moved viewing from live to when convenient and from the TV to a wide variety of devices</a:t>
            </a:r>
          </a:p>
          <a:p>
            <a:r>
              <a:rPr lang="en-US"/>
              <a:t>Increasing drive to internet distribution</a:t>
            </a:r>
          </a:p>
          <a:p>
            <a:pPr lvl="1"/>
            <a:r>
              <a:rPr lang="en-US"/>
              <a:t>Traditional players trying to figure out their roles</a:t>
            </a:r>
          </a:p>
          <a:p>
            <a:pPr lvl="1"/>
            <a:r>
              <a:rPr lang="en-US"/>
              <a:t>Content owners exploring new distribution models</a:t>
            </a:r>
          </a:p>
          <a:p>
            <a:pPr lvl="1"/>
            <a:r>
              <a:rPr lang="en-US"/>
              <a:t>Streaming services fighting for eyeballs</a:t>
            </a:r>
          </a:p>
          <a:p>
            <a:pPr lvl="1"/>
            <a:r>
              <a:rPr lang="en-US"/>
              <a:t>TVs have had to become smarter</a:t>
            </a:r>
          </a:p>
          <a:p>
            <a:r>
              <a:rPr lang="en-US"/>
              <a:t>Business video</a:t>
            </a:r>
          </a:p>
          <a:p>
            <a:pPr lvl="1"/>
            <a:r>
              <a:rPr lang="en-US"/>
              <a:t>Was expensive and required specialized equipment</a:t>
            </a:r>
          </a:p>
          <a:p>
            <a:pPr lvl="1"/>
            <a:r>
              <a:rPr lang="en-US"/>
              <a:t>Now we have many affordable options on the desktop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26728E46-6CCC-4700-BAC6-A5BE0E758C8F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8668" y="6797615"/>
            <a:ext cx="3657600" cy="3657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13668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868F5-3276-FCD1-0DF3-A2CC49F43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VPN as a WAN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8854A-478C-BA8B-FEA9-412DFDB2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Historically a manual configuration in edge devices</a:t>
            </a:r>
          </a:p>
          <a:p>
            <a:pPr lvl="1"/>
            <a:r>
              <a:rPr lang="en-US"/>
              <a:t>Potential for errors</a:t>
            </a:r>
          </a:p>
          <a:p>
            <a:pPr lvl="1"/>
            <a:r>
              <a:rPr lang="en-US"/>
              <a:t>Unlikely to change keys frequently due to effort required</a:t>
            </a:r>
          </a:p>
          <a:p>
            <a:r>
              <a:rPr lang="en-US"/>
              <a:t>Limited visibility into performance</a:t>
            </a:r>
          </a:p>
          <a:p>
            <a:r>
              <a:rPr lang="en-US"/>
              <a:t>No control of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2831641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03FB6-E576-F8BA-F5D1-26E1AA68B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D1FAC-7BEC-07CA-64B5-7AB5D93A5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SD WAN modernizes the approach to deploying a VPN WAN</a:t>
            </a:r>
          </a:p>
          <a:p>
            <a:endParaRPr lang="en-US"/>
          </a:p>
        </p:txBody>
      </p:sp>
      <p:pic>
        <p:nvPicPr>
          <p:cNvPr id="5" name="Picture 4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E5E76218-65C0-C03D-2608-6200860A5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688" y="3448564"/>
            <a:ext cx="2540000" cy="1905000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46726F40-91C6-DF2C-AAB0-645CE203D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4054" y="2831866"/>
            <a:ext cx="6663580" cy="7670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5F1FE4C-EF23-99FD-6CC9-6ABA8208054C}"/>
              </a:ext>
            </a:extLst>
          </p:cNvPr>
          <p:cNvSpPr txBox="1"/>
          <p:nvPr/>
        </p:nvSpPr>
        <p:spPr>
          <a:xfrm>
            <a:off x="558566" y="3456948"/>
            <a:ext cx="337624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PORTAL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Configuration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visibility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Business continuity rules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Security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D74DB95-E07E-DE26-CFE0-91CFCC358593}"/>
              </a:ext>
            </a:extLst>
          </p:cNvPr>
          <p:cNvSpPr/>
          <p:nvPr/>
        </p:nvSpPr>
        <p:spPr>
          <a:xfrm>
            <a:off x="13201473" y="4619501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B05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A7AB8D8-00C7-0E05-C2CE-8B3F45D825DB}"/>
              </a:ext>
            </a:extLst>
          </p:cNvPr>
          <p:cNvSpPr/>
          <p:nvPr/>
        </p:nvSpPr>
        <p:spPr>
          <a:xfrm>
            <a:off x="1506187" y="6322220"/>
            <a:ext cx="4619901" cy="3544953"/>
          </a:xfrm>
          <a:custGeom>
            <a:avLst/>
            <a:gdLst>
              <a:gd name="connsiteX0" fmla="*/ 0 w 4619901"/>
              <a:gd name="connsiteY0" fmla="*/ 590837 h 3544953"/>
              <a:gd name="connsiteX1" fmla="*/ 590837 w 4619901"/>
              <a:gd name="connsiteY1" fmla="*/ 0 h 3544953"/>
              <a:gd name="connsiteX2" fmla="*/ 1232639 w 4619901"/>
              <a:gd name="connsiteY2" fmla="*/ 0 h 3544953"/>
              <a:gd name="connsiteX3" fmla="*/ 1771295 w 4619901"/>
              <a:gd name="connsiteY3" fmla="*/ 0 h 3544953"/>
              <a:gd name="connsiteX4" fmla="*/ 2275568 w 4619901"/>
              <a:gd name="connsiteY4" fmla="*/ 0 h 3544953"/>
              <a:gd name="connsiteX5" fmla="*/ 2882988 w 4619901"/>
              <a:gd name="connsiteY5" fmla="*/ 0 h 3544953"/>
              <a:gd name="connsiteX6" fmla="*/ 3421644 w 4619901"/>
              <a:gd name="connsiteY6" fmla="*/ 0 h 3544953"/>
              <a:gd name="connsiteX7" fmla="*/ 4029064 w 4619901"/>
              <a:gd name="connsiteY7" fmla="*/ 0 h 3544953"/>
              <a:gd name="connsiteX8" fmla="*/ 4619901 w 4619901"/>
              <a:gd name="connsiteY8" fmla="*/ 590837 h 3544953"/>
              <a:gd name="connsiteX9" fmla="*/ 4619901 w 4619901"/>
              <a:gd name="connsiteY9" fmla="*/ 1134391 h 3544953"/>
              <a:gd name="connsiteX10" fmla="*/ 4619901 w 4619901"/>
              <a:gd name="connsiteY10" fmla="*/ 1725211 h 3544953"/>
              <a:gd name="connsiteX11" fmla="*/ 4619901 w 4619901"/>
              <a:gd name="connsiteY11" fmla="*/ 2316031 h 3544953"/>
              <a:gd name="connsiteX12" fmla="*/ 4619901 w 4619901"/>
              <a:gd name="connsiteY12" fmla="*/ 2954116 h 3544953"/>
              <a:gd name="connsiteX13" fmla="*/ 4029064 w 4619901"/>
              <a:gd name="connsiteY13" fmla="*/ 3544953 h 3544953"/>
              <a:gd name="connsiteX14" fmla="*/ 3456026 w 4619901"/>
              <a:gd name="connsiteY14" fmla="*/ 3544953 h 3544953"/>
              <a:gd name="connsiteX15" fmla="*/ 2882988 w 4619901"/>
              <a:gd name="connsiteY15" fmla="*/ 3544953 h 3544953"/>
              <a:gd name="connsiteX16" fmla="*/ 2241186 w 4619901"/>
              <a:gd name="connsiteY16" fmla="*/ 3544953 h 3544953"/>
              <a:gd name="connsiteX17" fmla="*/ 1668148 w 4619901"/>
              <a:gd name="connsiteY17" fmla="*/ 3544953 h 3544953"/>
              <a:gd name="connsiteX18" fmla="*/ 1198257 w 4619901"/>
              <a:gd name="connsiteY18" fmla="*/ 3544953 h 3544953"/>
              <a:gd name="connsiteX19" fmla="*/ 590837 w 4619901"/>
              <a:gd name="connsiteY19" fmla="*/ 3544953 h 3544953"/>
              <a:gd name="connsiteX20" fmla="*/ 0 w 4619901"/>
              <a:gd name="connsiteY20" fmla="*/ 2954116 h 3544953"/>
              <a:gd name="connsiteX21" fmla="*/ 0 w 4619901"/>
              <a:gd name="connsiteY21" fmla="*/ 2386929 h 3544953"/>
              <a:gd name="connsiteX22" fmla="*/ 0 w 4619901"/>
              <a:gd name="connsiteY22" fmla="*/ 1796109 h 3544953"/>
              <a:gd name="connsiteX23" fmla="*/ 0 w 4619901"/>
              <a:gd name="connsiteY23" fmla="*/ 1276188 h 3544953"/>
              <a:gd name="connsiteX24" fmla="*/ 0 w 4619901"/>
              <a:gd name="connsiteY24" fmla="*/ 590837 h 354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619901" h="3544953" extrusionOk="0">
                <a:moveTo>
                  <a:pt x="0" y="590837"/>
                </a:moveTo>
                <a:cubicBezTo>
                  <a:pt x="-52855" y="231925"/>
                  <a:pt x="180028" y="31714"/>
                  <a:pt x="590837" y="0"/>
                </a:cubicBezTo>
                <a:cubicBezTo>
                  <a:pt x="806682" y="-8408"/>
                  <a:pt x="946418" y="72441"/>
                  <a:pt x="1232639" y="0"/>
                </a:cubicBezTo>
                <a:cubicBezTo>
                  <a:pt x="1518860" y="-72441"/>
                  <a:pt x="1615806" y="46341"/>
                  <a:pt x="1771295" y="0"/>
                </a:cubicBezTo>
                <a:cubicBezTo>
                  <a:pt x="1926784" y="-46341"/>
                  <a:pt x="2123442" y="16578"/>
                  <a:pt x="2275568" y="0"/>
                </a:cubicBezTo>
                <a:cubicBezTo>
                  <a:pt x="2427694" y="-16578"/>
                  <a:pt x="2669010" y="57289"/>
                  <a:pt x="2882988" y="0"/>
                </a:cubicBezTo>
                <a:cubicBezTo>
                  <a:pt x="3096966" y="-57289"/>
                  <a:pt x="3201762" y="11953"/>
                  <a:pt x="3421644" y="0"/>
                </a:cubicBezTo>
                <a:cubicBezTo>
                  <a:pt x="3641526" y="-11953"/>
                  <a:pt x="3852552" y="12109"/>
                  <a:pt x="4029064" y="0"/>
                </a:cubicBezTo>
                <a:cubicBezTo>
                  <a:pt x="4346933" y="-80493"/>
                  <a:pt x="4585316" y="312590"/>
                  <a:pt x="4619901" y="590837"/>
                </a:cubicBezTo>
                <a:cubicBezTo>
                  <a:pt x="4670454" y="723381"/>
                  <a:pt x="4577944" y="964582"/>
                  <a:pt x="4619901" y="1134391"/>
                </a:cubicBezTo>
                <a:cubicBezTo>
                  <a:pt x="4661858" y="1304200"/>
                  <a:pt x="4588584" y="1529041"/>
                  <a:pt x="4619901" y="1725211"/>
                </a:cubicBezTo>
                <a:cubicBezTo>
                  <a:pt x="4651218" y="1921381"/>
                  <a:pt x="4596365" y="2056115"/>
                  <a:pt x="4619901" y="2316031"/>
                </a:cubicBezTo>
                <a:cubicBezTo>
                  <a:pt x="4643437" y="2575947"/>
                  <a:pt x="4591696" y="2649973"/>
                  <a:pt x="4619901" y="2954116"/>
                </a:cubicBezTo>
                <a:cubicBezTo>
                  <a:pt x="4680379" y="3354508"/>
                  <a:pt x="4390956" y="3513799"/>
                  <a:pt x="4029064" y="3544953"/>
                </a:cubicBezTo>
                <a:cubicBezTo>
                  <a:pt x="3818948" y="3575198"/>
                  <a:pt x="3660522" y="3518534"/>
                  <a:pt x="3456026" y="3544953"/>
                </a:cubicBezTo>
                <a:cubicBezTo>
                  <a:pt x="3251530" y="3571372"/>
                  <a:pt x="3053479" y="3521122"/>
                  <a:pt x="2882988" y="3544953"/>
                </a:cubicBezTo>
                <a:cubicBezTo>
                  <a:pt x="2712497" y="3568784"/>
                  <a:pt x="2379533" y="3537627"/>
                  <a:pt x="2241186" y="3544953"/>
                </a:cubicBezTo>
                <a:cubicBezTo>
                  <a:pt x="2102839" y="3552279"/>
                  <a:pt x="1871016" y="3535538"/>
                  <a:pt x="1668148" y="3544953"/>
                </a:cubicBezTo>
                <a:cubicBezTo>
                  <a:pt x="1465280" y="3554368"/>
                  <a:pt x="1429523" y="3502691"/>
                  <a:pt x="1198257" y="3544953"/>
                </a:cubicBezTo>
                <a:cubicBezTo>
                  <a:pt x="966991" y="3587215"/>
                  <a:pt x="862218" y="3483088"/>
                  <a:pt x="590837" y="3544953"/>
                </a:cubicBezTo>
                <a:cubicBezTo>
                  <a:pt x="298335" y="3524899"/>
                  <a:pt x="-36584" y="3338505"/>
                  <a:pt x="0" y="2954116"/>
                </a:cubicBezTo>
                <a:cubicBezTo>
                  <a:pt x="-23643" y="2765107"/>
                  <a:pt x="33536" y="2544258"/>
                  <a:pt x="0" y="2386929"/>
                </a:cubicBezTo>
                <a:cubicBezTo>
                  <a:pt x="-33536" y="2229600"/>
                  <a:pt x="60273" y="1987646"/>
                  <a:pt x="0" y="1796109"/>
                </a:cubicBezTo>
                <a:cubicBezTo>
                  <a:pt x="-60273" y="1604572"/>
                  <a:pt x="47874" y="1491138"/>
                  <a:pt x="0" y="1276188"/>
                </a:cubicBezTo>
                <a:cubicBezTo>
                  <a:pt x="-47874" y="1061238"/>
                  <a:pt x="71542" y="825711"/>
                  <a:pt x="0" y="590837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DF626D5-6249-9B03-1ED9-63B7F3B0BA4A}"/>
              </a:ext>
            </a:extLst>
          </p:cNvPr>
          <p:cNvSpPr/>
          <p:nvPr/>
        </p:nvSpPr>
        <p:spPr>
          <a:xfrm>
            <a:off x="13274263" y="7362365"/>
            <a:ext cx="3829227" cy="2166375"/>
          </a:xfrm>
          <a:custGeom>
            <a:avLst/>
            <a:gdLst>
              <a:gd name="connsiteX0" fmla="*/ 0 w 3829227"/>
              <a:gd name="connsiteY0" fmla="*/ 361070 h 2166375"/>
              <a:gd name="connsiteX1" fmla="*/ 361070 w 3829227"/>
              <a:gd name="connsiteY1" fmla="*/ 0 h 2166375"/>
              <a:gd name="connsiteX2" fmla="*/ 941060 w 3829227"/>
              <a:gd name="connsiteY2" fmla="*/ 0 h 2166375"/>
              <a:gd name="connsiteX3" fmla="*/ 1427837 w 3829227"/>
              <a:gd name="connsiteY3" fmla="*/ 0 h 2166375"/>
              <a:gd name="connsiteX4" fmla="*/ 1883543 w 3829227"/>
              <a:gd name="connsiteY4" fmla="*/ 0 h 2166375"/>
              <a:gd name="connsiteX5" fmla="*/ 2432461 w 3829227"/>
              <a:gd name="connsiteY5" fmla="*/ 0 h 2166375"/>
              <a:gd name="connsiteX6" fmla="*/ 2919238 w 3829227"/>
              <a:gd name="connsiteY6" fmla="*/ 0 h 2166375"/>
              <a:gd name="connsiteX7" fmla="*/ 3468157 w 3829227"/>
              <a:gd name="connsiteY7" fmla="*/ 0 h 2166375"/>
              <a:gd name="connsiteX8" fmla="*/ 3829227 w 3829227"/>
              <a:gd name="connsiteY8" fmla="*/ 361070 h 2166375"/>
              <a:gd name="connsiteX9" fmla="*/ 3829227 w 3829227"/>
              <a:gd name="connsiteY9" fmla="*/ 813597 h 2166375"/>
              <a:gd name="connsiteX10" fmla="*/ 3829227 w 3829227"/>
              <a:gd name="connsiteY10" fmla="*/ 1295009 h 2166375"/>
              <a:gd name="connsiteX11" fmla="*/ 3829227 w 3829227"/>
              <a:gd name="connsiteY11" fmla="*/ 1805305 h 2166375"/>
              <a:gd name="connsiteX12" fmla="*/ 3468157 w 3829227"/>
              <a:gd name="connsiteY12" fmla="*/ 2166375 h 2166375"/>
              <a:gd name="connsiteX13" fmla="*/ 2950309 w 3829227"/>
              <a:gd name="connsiteY13" fmla="*/ 2166375 h 2166375"/>
              <a:gd name="connsiteX14" fmla="*/ 2494603 w 3829227"/>
              <a:gd name="connsiteY14" fmla="*/ 2166375 h 2166375"/>
              <a:gd name="connsiteX15" fmla="*/ 1976755 w 3829227"/>
              <a:gd name="connsiteY15" fmla="*/ 2166375 h 2166375"/>
              <a:gd name="connsiteX16" fmla="*/ 1396766 w 3829227"/>
              <a:gd name="connsiteY16" fmla="*/ 2166375 h 2166375"/>
              <a:gd name="connsiteX17" fmla="*/ 878918 w 3829227"/>
              <a:gd name="connsiteY17" fmla="*/ 2166375 h 2166375"/>
              <a:gd name="connsiteX18" fmla="*/ 361070 w 3829227"/>
              <a:gd name="connsiteY18" fmla="*/ 2166375 h 2166375"/>
              <a:gd name="connsiteX19" fmla="*/ 0 w 3829227"/>
              <a:gd name="connsiteY19" fmla="*/ 1805305 h 2166375"/>
              <a:gd name="connsiteX20" fmla="*/ 0 w 3829227"/>
              <a:gd name="connsiteY20" fmla="*/ 1309451 h 2166375"/>
              <a:gd name="connsiteX21" fmla="*/ 0 w 3829227"/>
              <a:gd name="connsiteY21" fmla="*/ 856924 h 2166375"/>
              <a:gd name="connsiteX22" fmla="*/ 0 w 3829227"/>
              <a:gd name="connsiteY22" fmla="*/ 361070 h 2166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829227" h="2166375" extrusionOk="0">
                <a:moveTo>
                  <a:pt x="0" y="361070"/>
                </a:moveTo>
                <a:cubicBezTo>
                  <a:pt x="-27972" y="144403"/>
                  <a:pt x="126322" y="13262"/>
                  <a:pt x="361070" y="0"/>
                </a:cubicBezTo>
                <a:cubicBezTo>
                  <a:pt x="609630" y="-54868"/>
                  <a:pt x="775516" y="63642"/>
                  <a:pt x="941060" y="0"/>
                </a:cubicBezTo>
                <a:cubicBezTo>
                  <a:pt x="1106604" y="-63642"/>
                  <a:pt x="1290147" y="48166"/>
                  <a:pt x="1427837" y="0"/>
                </a:cubicBezTo>
                <a:cubicBezTo>
                  <a:pt x="1565527" y="-48166"/>
                  <a:pt x="1681905" y="5499"/>
                  <a:pt x="1883543" y="0"/>
                </a:cubicBezTo>
                <a:cubicBezTo>
                  <a:pt x="2085181" y="-5499"/>
                  <a:pt x="2237690" y="14043"/>
                  <a:pt x="2432461" y="0"/>
                </a:cubicBezTo>
                <a:cubicBezTo>
                  <a:pt x="2627232" y="-14043"/>
                  <a:pt x="2685438" y="25715"/>
                  <a:pt x="2919238" y="0"/>
                </a:cubicBezTo>
                <a:cubicBezTo>
                  <a:pt x="3153038" y="-25715"/>
                  <a:pt x="3256720" y="1713"/>
                  <a:pt x="3468157" y="0"/>
                </a:cubicBezTo>
                <a:cubicBezTo>
                  <a:pt x="3661723" y="-55762"/>
                  <a:pt x="3824668" y="167993"/>
                  <a:pt x="3829227" y="361070"/>
                </a:cubicBezTo>
                <a:cubicBezTo>
                  <a:pt x="3852789" y="560532"/>
                  <a:pt x="3811796" y="658306"/>
                  <a:pt x="3829227" y="813597"/>
                </a:cubicBezTo>
                <a:cubicBezTo>
                  <a:pt x="3846658" y="968888"/>
                  <a:pt x="3777645" y="1192705"/>
                  <a:pt x="3829227" y="1295009"/>
                </a:cubicBezTo>
                <a:cubicBezTo>
                  <a:pt x="3880809" y="1397313"/>
                  <a:pt x="3804618" y="1554467"/>
                  <a:pt x="3829227" y="1805305"/>
                </a:cubicBezTo>
                <a:cubicBezTo>
                  <a:pt x="3850382" y="1983813"/>
                  <a:pt x="3676852" y="2160390"/>
                  <a:pt x="3468157" y="2166375"/>
                </a:cubicBezTo>
                <a:cubicBezTo>
                  <a:pt x="3213870" y="2193532"/>
                  <a:pt x="3180431" y="2164875"/>
                  <a:pt x="2950309" y="2166375"/>
                </a:cubicBezTo>
                <a:cubicBezTo>
                  <a:pt x="2720187" y="2167875"/>
                  <a:pt x="2626478" y="2142792"/>
                  <a:pt x="2494603" y="2166375"/>
                </a:cubicBezTo>
                <a:cubicBezTo>
                  <a:pt x="2362728" y="2189958"/>
                  <a:pt x="2151098" y="2157089"/>
                  <a:pt x="1976755" y="2166375"/>
                </a:cubicBezTo>
                <a:cubicBezTo>
                  <a:pt x="1802412" y="2175661"/>
                  <a:pt x="1536214" y="2134188"/>
                  <a:pt x="1396766" y="2166375"/>
                </a:cubicBezTo>
                <a:cubicBezTo>
                  <a:pt x="1257318" y="2198562"/>
                  <a:pt x="1056863" y="2157245"/>
                  <a:pt x="878918" y="2166375"/>
                </a:cubicBezTo>
                <a:cubicBezTo>
                  <a:pt x="700973" y="2175505"/>
                  <a:pt x="595016" y="2109421"/>
                  <a:pt x="361070" y="2166375"/>
                </a:cubicBezTo>
                <a:cubicBezTo>
                  <a:pt x="132464" y="2167577"/>
                  <a:pt x="23841" y="1961740"/>
                  <a:pt x="0" y="1805305"/>
                </a:cubicBezTo>
                <a:cubicBezTo>
                  <a:pt x="-33853" y="1598612"/>
                  <a:pt x="24489" y="1461154"/>
                  <a:pt x="0" y="1309451"/>
                </a:cubicBezTo>
                <a:cubicBezTo>
                  <a:pt x="-24489" y="1157748"/>
                  <a:pt x="28822" y="1033723"/>
                  <a:pt x="0" y="856924"/>
                </a:cubicBezTo>
                <a:cubicBezTo>
                  <a:pt x="-28822" y="680125"/>
                  <a:pt x="53580" y="479471"/>
                  <a:pt x="0" y="361070"/>
                </a:cubicBezTo>
                <a:close/>
              </a:path>
            </a:pathLst>
          </a:custGeom>
          <a:noFill/>
          <a:ln w="57150">
            <a:solidFill>
              <a:srgbClr val="0070C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6480E48-3140-CA1E-7526-9BED1B9FDA9C}"/>
              </a:ext>
            </a:extLst>
          </p:cNvPr>
          <p:cNvSpPr txBox="1"/>
          <p:nvPr/>
        </p:nvSpPr>
        <p:spPr>
          <a:xfrm>
            <a:off x="2123916" y="7959539"/>
            <a:ext cx="29306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HQ</a:t>
            </a:r>
          </a:p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Datacenter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1B6C79-BFE8-8DA1-87AA-244A05776BD2}"/>
              </a:ext>
            </a:extLst>
          </p:cNvPr>
          <p:cNvSpPr txBox="1"/>
          <p:nvPr/>
        </p:nvSpPr>
        <p:spPr>
          <a:xfrm>
            <a:off x="14006938" y="4774168"/>
            <a:ext cx="27206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DC1EC51-C922-8A6E-F151-88144F62F7B1}"/>
              </a:ext>
            </a:extLst>
          </p:cNvPr>
          <p:cNvSpPr txBox="1"/>
          <p:nvPr/>
        </p:nvSpPr>
        <p:spPr>
          <a:xfrm>
            <a:off x="14070340" y="7590207"/>
            <a:ext cx="27206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Branch #2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79A206C-0003-AFD5-88EE-9682571C3D4B}"/>
              </a:ext>
            </a:extLst>
          </p:cNvPr>
          <p:cNvCxnSpPr>
            <a:cxnSpLocks/>
            <a:endCxn id="49" idx="2"/>
          </p:cNvCxnSpPr>
          <p:nvPr/>
        </p:nvCxnSpPr>
        <p:spPr>
          <a:xfrm>
            <a:off x="5230368" y="5143500"/>
            <a:ext cx="3554071" cy="156641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8CA16464-77D5-BD5E-F561-2A4BA6FDBDC8}"/>
              </a:ext>
            </a:extLst>
          </p:cNvPr>
          <p:cNvSpPr/>
          <p:nvPr/>
        </p:nvSpPr>
        <p:spPr>
          <a:xfrm>
            <a:off x="5504688" y="6709911"/>
            <a:ext cx="3279751" cy="849306"/>
          </a:xfrm>
          <a:custGeom>
            <a:avLst/>
            <a:gdLst>
              <a:gd name="connsiteX0" fmla="*/ 0 w 3279751"/>
              <a:gd name="connsiteY0" fmla="*/ 724183 h 849306"/>
              <a:gd name="connsiteX1" fmla="*/ 2840748 w 3279751"/>
              <a:gd name="connsiteY1" fmla="*/ 792342 h 849306"/>
              <a:gd name="connsiteX2" fmla="*/ 3226086 w 3279751"/>
              <a:gd name="connsiteY2" fmla="*/ 0 h 849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9751" h="849306" extrusionOk="0">
                <a:moveTo>
                  <a:pt x="0" y="724183"/>
                </a:moveTo>
                <a:cubicBezTo>
                  <a:pt x="1115963" y="796671"/>
                  <a:pt x="2225727" y="942066"/>
                  <a:pt x="2840748" y="792342"/>
                </a:cubicBezTo>
                <a:cubicBezTo>
                  <a:pt x="3389429" y="673961"/>
                  <a:pt x="3269878" y="336852"/>
                  <a:pt x="3226086" y="0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46598"/>
                      <a:gd name="connsiteY0" fmla="*/ 777240 h 911529"/>
                      <a:gd name="connsiteX1" fmla="*/ 2898648 w 3346598"/>
                      <a:gd name="connsiteY1" fmla="*/ 850392 h 911529"/>
                      <a:gd name="connsiteX2" fmla="*/ 3291840 w 3346598"/>
                      <a:gd name="connsiteY2" fmla="*/ 0 h 911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346598" h="911529">
                        <a:moveTo>
                          <a:pt x="0" y="777240"/>
                        </a:moveTo>
                        <a:cubicBezTo>
                          <a:pt x="1175004" y="878586"/>
                          <a:pt x="2350008" y="979932"/>
                          <a:pt x="2898648" y="850392"/>
                        </a:cubicBezTo>
                        <a:cubicBezTo>
                          <a:pt x="3447288" y="720852"/>
                          <a:pt x="3369564" y="360426"/>
                          <a:pt x="3291840" y="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28BC84E9-788E-FA39-B58F-265DE6D4DDB7}"/>
              </a:ext>
            </a:extLst>
          </p:cNvPr>
          <p:cNvSpPr/>
          <p:nvPr/>
        </p:nvSpPr>
        <p:spPr>
          <a:xfrm rot="10429115">
            <a:off x="8764997" y="6324663"/>
            <a:ext cx="4911828" cy="146272"/>
          </a:xfrm>
          <a:custGeom>
            <a:avLst/>
            <a:gdLst>
              <a:gd name="connsiteX0" fmla="*/ 0 w 4911828"/>
              <a:gd name="connsiteY0" fmla="*/ 146272 h 146272"/>
              <a:gd name="connsiteX1" fmla="*/ 2264846 w 4911828"/>
              <a:gd name="connsiteY1" fmla="*/ 8827 h 146272"/>
              <a:gd name="connsiteX2" fmla="*/ 4911828 w 4911828"/>
              <a:gd name="connsiteY2" fmla="*/ 25189 h 14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1828" h="146272" extrusionOk="0">
                <a:moveTo>
                  <a:pt x="0" y="146272"/>
                </a:moveTo>
                <a:cubicBezTo>
                  <a:pt x="675043" y="83773"/>
                  <a:pt x="1379937" y="72341"/>
                  <a:pt x="2264846" y="8827"/>
                </a:cubicBezTo>
                <a:cubicBezTo>
                  <a:pt x="3038870" y="-182050"/>
                  <a:pt x="4046348" y="-127843"/>
                  <a:pt x="4911828" y="2518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818888"/>
                      <a:gd name="connsiteY0" fmla="*/ 817428 h 817428"/>
                      <a:gd name="connsiteX1" fmla="*/ 2221992 w 4818888"/>
                      <a:gd name="connsiteY1" fmla="*/ 49332 h 817428"/>
                      <a:gd name="connsiteX2" fmla="*/ 4818888 w 4818888"/>
                      <a:gd name="connsiteY2" fmla="*/ 140772 h 817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818888" h="817428">
                        <a:moveTo>
                          <a:pt x="0" y="817428"/>
                        </a:moveTo>
                        <a:cubicBezTo>
                          <a:pt x="709422" y="489768"/>
                          <a:pt x="1418844" y="162108"/>
                          <a:pt x="2221992" y="49332"/>
                        </a:cubicBezTo>
                        <a:cubicBezTo>
                          <a:pt x="3025140" y="-63444"/>
                          <a:pt x="3922014" y="38664"/>
                          <a:pt x="4818888" y="140772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FFE981E9-EEC1-4769-F778-B913A4447214}"/>
              </a:ext>
            </a:extLst>
          </p:cNvPr>
          <p:cNvSpPr/>
          <p:nvPr/>
        </p:nvSpPr>
        <p:spPr>
          <a:xfrm>
            <a:off x="8782493" y="6751674"/>
            <a:ext cx="4901609" cy="2073349"/>
          </a:xfrm>
          <a:custGeom>
            <a:avLst/>
            <a:gdLst>
              <a:gd name="connsiteX0" fmla="*/ 0 w 4901609"/>
              <a:gd name="connsiteY0" fmla="*/ 0 h 2073349"/>
              <a:gd name="connsiteX1" fmla="*/ 2232837 w 4901609"/>
              <a:gd name="connsiteY1" fmla="*/ 1318438 h 2073349"/>
              <a:gd name="connsiteX2" fmla="*/ 4901609 w 4901609"/>
              <a:gd name="connsiteY2" fmla="*/ 2073349 h 2073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1609" h="2073349" extrusionOk="0">
                <a:moveTo>
                  <a:pt x="0" y="0"/>
                </a:moveTo>
                <a:cubicBezTo>
                  <a:pt x="665525" y="483027"/>
                  <a:pt x="1332052" y="1027709"/>
                  <a:pt x="2232837" y="1318438"/>
                </a:cubicBezTo>
                <a:cubicBezTo>
                  <a:pt x="3042668" y="1636815"/>
                  <a:pt x="4001133" y="1798257"/>
                  <a:pt x="4901609" y="2073349"/>
                </a:cubicBezTo>
              </a:path>
            </a:pathLst>
          </a:custGeom>
          <a:noFill/>
          <a:ln w="38100">
            <a:prstDash val="dash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4901609"/>
                      <a:gd name="connsiteY0" fmla="*/ 0 h 2073349"/>
                      <a:gd name="connsiteX1" fmla="*/ 2232837 w 4901609"/>
                      <a:gd name="connsiteY1" fmla="*/ 1318438 h 2073349"/>
                      <a:gd name="connsiteX2" fmla="*/ 4901609 w 4901609"/>
                      <a:gd name="connsiteY2" fmla="*/ 2073349 h 20733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01609" h="2073349">
                        <a:moveTo>
                          <a:pt x="0" y="0"/>
                        </a:moveTo>
                        <a:cubicBezTo>
                          <a:pt x="707951" y="486440"/>
                          <a:pt x="1415902" y="972880"/>
                          <a:pt x="2232837" y="1318438"/>
                        </a:cubicBezTo>
                        <a:cubicBezTo>
                          <a:pt x="3049772" y="1663996"/>
                          <a:pt x="3975690" y="1868672"/>
                          <a:pt x="4901609" y="2073349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62A80B3-811D-1A73-F16D-D23D68345CEC}"/>
              </a:ext>
            </a:extLst>
          </p:cNvPr>
          <p:cNvSpPr txBox="1"/>
          <p:nvPr/>
        </p:nvSpPr>
        <p:spPr>
          <a:xfrm>
            <a:off x="6521654" y="5030398"/>
            <a:ext cx="967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Control</a:t>
            </a:r>
          </a:p>
          <a:p>
            <a:pPr algn="ctr"/>
            <a:r>
              <a:rPr lang="en-US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</a:t>
            </a:r>
          </a:p>
        </p:txBody>
      </p:sp>
      <p:sp>
        <p:nvSpPr>
          <p:cNvPr id="54" name="Freeform 53">
            <a:extLst>
              <a:ext uri="{FF2B5EF4-FFF2-40B4-BE49-F238E27FC236}">
                <a16:creationId xmlns:a16="http://schemas.microsoft.com/office/drawing/2014/main" id="{C2BDCDAE-A8B6-4837-5D2C-3D7368E3C6F9}"/>
              </a:ext>
            </a:extLst>
          </p:cNvPr>
          <p:cNvSpPr/>
          <p:nvPr/>
        </p:nvSpPr>
        <p:spPr>
          <a:xfrm>
            <a:off x="5497975" y="5879939"/>
            <a:ext cx="8125428" cy="1423686"/>
          </a:xfrm>
          <a:custGeom>
            <a:avLst/>
            <a:gdLst>
              <a:gd name="connsiteX0" fmla="*/ 0 w 8125428"/>
              <a:gd name="connsiteY0" fmla="*/ 1423686 h 1423686"/>
              <a:gd name="connsiteX1" fmla="*/ 4363655 w 8125428"/>
              <a:gd name="connsiteY1" fmla="*/ 347241 h 1423686"/>
              <a:gd name="connsiteX2" fmla="*/ 8125428 w 8125428"/>
              <a:gd name="connsiteY2" fmla="*/ 0 h 1423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5428" h="1423686">
                <a:moveTo>
                  <a:pt x="0" y="1423686"/>
                </a:moveTo>
                <a:cubicBezTo>
                  <a:pt x="1504708" y="1004104"/>
                  <a:pt x="3009417" y="584522"/>
                  <a:pt x="4363655" y="347241"/>
                </a:cubicBezTo>
                <a:cubicBezTo>
                  <a:pt x="5717893" y="109960"/>
                  <a:pt x="6921660" y="54980"/>
                  <a:pt x="8125428" y="0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>
            <a:extLst>
              <a:ext uri="{FF2B5EF4-FFF2-40B4-BE49-F238E27FC236}">
                <a16:creationId xmlns:a16="http://schemas.microsoft.com/office/drawing/2014/main" id="{FB5706CE-E16F-FDFC-0A00-7007B78BC121}"/>
              </a:ext>
            </a:extLst>
          </p:cNvPr>
          <p:cNvSpPr/>
          <p:nvPr/>
        </p:nvSpPr>
        <p:spPr>
          <a:xfrm>
            <a:off x="5486400" y="7627716"/>
            <a:ext cx="8183301" cy="1453230"/>
          </a:xfrm>
          <a:custGeom>
            <a:avLst/>
            <a:gdLst>
              <a:gd name="connsiteX0" fmla="*/ 0 w 8183301"/>
              <a:gd name="connsiteY0" fmla="*/ 0 h 1453230"/>
              <a:gd name="connsiteX1" fmla="*/ 3622876 w 8183301"/>
              <a:gd name="connsiteY1" fmla="*/ 381965 h 1453230"/>
              <a:gd name="connsiteX2" fmla="*/ 4664597 w 8183301"/>
              <a:gd name="connsiteY2" fmla="*/ 1365813 h 1453230"/>
              <a:gd name="connsiteX3" fmla="*/ 8183301 w 8183301"/>
              <a:gd name="connsiteY3" fmla="*/ 1342664 h 145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83301" h="1453230">
                <a:moveTo>
                  <a:pt x="0" y="0"/>
                </a:moveTo>
                <a:cubicBezTo>
                  <a:pt x="1422721" y="77165"/>
                  <a:pt x="2845443" y="154330"/>
                  <a:pt x="3622876" y="381965"/>
                </a:cubicBezTo>
                <a:cubicBezTo>
                  <a:pt x="4400309" y="609600"/>
                  <a:pt x="3904526" y="1205696"/>
                  <a:pt x="4664597" y="1365813"/>
                </a:cubicBezTo>
                <a:cubicBezTo>
                  <a:pt x="5424668" y="1525930"/>
                  <a:pt x="6803984" y="1434297"/>
                  <a:pt x="8183301" y="1342664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>
            <a:extLst>
              <a:ext uri="{FF2B5EF4-FFF2-40B4-BE49-F238E27FC236}">
                <a16:creationId xmlns:a16="http://schemas.microsoft.com/office/drawing/2014/main" id="{62F33B3C-B7BD-193C-A690-F9EB734F10B5}"/>
              </a:ext>
            </a:extLst>
          </p:cNvPr>
          <p:cNvSpPr/>
          <p:nvPr/>
        </p:nvSpPr>
        <p:spPr>
          <a:xfrm>
            <a:off x="11516808" y="6157732"/>
            <a:ext cx="2152893" cy="2592729"/>
          </a:xfrm>
          <a:custGeom>
            <a:avLst/>
            <a:gdLst>
              <a:gd name="connsiteX0" fmla="*/ 2141319 w 2152893"/>
              <a:gd name="connsiteY0" fmla="*/ 0 h 2592729"/>
              <a:gd name="connsiteX1" fmla="*/ 2 w 2152893"/>
              <a:gd name="connsiteY1" fmla="*/ 1088020 h 2592729"/>
              <a:gd name="connsiteX2" fmla="*/ 2152893 w 2152893"/>
              <a:gd name="connsiteY2" fmla="*/ 2592729 h 2592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52893" h="2592729">
                <a:moveTo>
                  <a:pt x="2141319" y="0"/>
                </a:moveTo>
                <a:cubicBezTo>
                  <a:pt x="1069696" y="327949"/>
                  <a:pt x="-1927" y="655899"/>
                  <a:pt x="2" y="1088020"/>
                </a:cubicBezTo>
                <a:cubicBezTo>
                  <a:pt x="1931" y="1520142"/>
                  <a:pt x="1077412" y="2056435"/>
                  <a:pt x="2152893" y="2592729"/>
                </a:cubicBezTo>
              </a:path>
            </a:pathLst>
          </a:custGeom>
          <a:noFill/>
          <a:ln w="5715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3F03F5-14DB-BA8B-A7A0-5D6FDDE9F941}"/>
              </a:ext>
            </a:extLst>
          </p:cNvPr>
          <p:cNvSpPr txBox="1"/>
          <p:nvPr/>
        </p:nvSpPr>
        <p:spPr>
          <a:xfrm>
            <a:off x="10544537" y="7134564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VPN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63098A-FA4F-2A81-EADE-A9325AD86134}"/>
              </a:ext>
            </a:extLst>
          </p:cNvPr>
          <p:cNvGrpSpPr/>
          <p:nvPr/>
        </p:nvGrpSpPr>
        <p:grpSpPr>
          <a:xfrm>
            <a:off x="3942529" y="7095364"/>
            <a:ext cx="1542797" cy="646331"/>
            <a:chOff x="13562784" y="4724230"/>
            <a:chExt cx="1542797" cy="646331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D3932912-A7B4-BA15-BFE1-1C421FB25FBC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68CEC-3812-2808-7C82-6E5882251CAE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781E42-8011-519C-3C2A-5B91271F9057}"/>
              </a:ext>
            </a:extLst>
          </p:cNvPr>
          <p:cNvGrpSpPr/>
          <p:nvPr/>
        </p:nvGrpSpPr>
        <p:grpSpPr>
          <a:xfrm>
            <a:off x="13646080" y="8513998"/>
            <a:ext cx="1542797" cy="646331"/>
            <a:chOff x="13562784" y="4724230"/>
            <a:chExt cx="1542797" cy="64633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1C5E355-3B40-1FB6-5C24-D13FDF191891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DAC1B9-FA3A-AC80-3744-AAA90F87C86D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FAACB5-E4A5-7186-0F42-6CBFDB2BD571}"/>
              </a:ext>
            </a:extLst>
          </p:cNvPr>
          <p:cNvGrpSpPr/>
          <p:nvPr/>
        </p:nvGrpSpPr>
        <p:grpSpPr>
          <a:xfrm>
            <a:off x="13625601" y="5667768"/>
            <a:ext cx="1542797" cy="646331"/>
            <a:chOff x="13562784" y="4724230"/>
            <a:chExt cx="1542797" cy="646331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495108E9-DEAC-4332-3481-9482AF189640}"/>
                </a:ext>
              </a:extLst>
            </p:cNvPr>
            <p:cNvSpPr/>
            <p:nvPr/>
          </p:nvSpPr>
          <p:spPr>
            <a:xfrm>
              <a:off x="13583264" y="4724230"/>
              <a:ext cx="1522317" cy="646330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5E653C1-075A-81EB-4845-D7AD921B13F6}"/>
                </a:ext>
              </a:extLst>
            </p:cNvPr>
            <p:cNvSpPr txBox="1"/>
            <p:nvPr/>
          </p:nvSpPr>
          <p:spPr>
            <a:xfrm>
              <a:off x="13562784" y="4724230"/>
              <a:ext cx="1522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SD WAN</a:t>
              </a:r>
            </a:p>
            <a:p>
              <a:pPr algn="ctr"/>
              <a:r>
                <a:rPr lang="en-US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CPE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56387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BA95D-54AF-175C-4279-189BA94F5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SD WAN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2A861-5124-597D-7E5B-740D2CCD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Central configuration and orchestration automates deployment</a:t>
            </a:r>
          </a:p>
          <a:p>
            <a:r>
              <a:rPr lang="en-US"/>
              <a:t>Greater visibility than traditional WAN solutions</a:t>
            </a:r>
          </a:p>
          <a:p>
            <a:r>
              <a:rPr lang="en-US"/>
              <a:t>Application-level routing and management</a:t>
            </a:r>
          </a:p>
          <a:p>
            <a:r>
              <a:rPr lang="en-US"/>
              <a:t>Simple deployment of BCP rules</a:t>
            </a:r>
          </a:p>
          <a:p>
            <a:r>
              <a:rPr lang="en-US"/>
              <a:t>Often sold as a managed or co-managed solution</a:t>
            </a:r>
          </a:p>
          <a:p>
            <a:r>
              <a:rPr lang="en-US"/>
              <a:t>Security at the branch level or in the cloud</a:t>
            </a:r>
          </a:p>
          <a:p>
            <a:r>
              <a:rPr lang="en-US"/>
              <a:t>Secure cloud connectivity</a:t>
            </a:r>
          </a:p>
          <a:p>
            <a:r>
              <a:rPr lang="en-US"/>
              <a:t>Various implementation models</a:t>
            </a:r>
          </a:p>
        </p:txBody>
      </p:sp>
    </p:spTree>
    <p:extLst>
      <p:ext uri="{BB962C8B-B14F-4D97-AF65-F5344CB8AC3E}">
        <p14:creationId xmlns:p14="http://schemas.microsoft.com/office/powerpoint/2010/main" val="37097920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FC44-0089-E5FD-C38F-51549667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SD WAN Implementation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102BFF8-2462-51AD-9472-7DCD14FF95D8}"/>
              </a:ext>
            </a:extLst>
          </p:cNvPr>
          <p:cNvGrpSpPr/>
          <p:nvPr/>
        </p:nvGrpSpPr>
        <p:grpSpPr>
          <a:xfrm>
            <a:off x="2181007" y="6018919"/>
            <a:ext cx="5016548" cy="3141409"/>
            <a:chOff x="10447871" y="4724230"/>
            <a:chExt cx="4777148" cy="102980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F3DE280-D952-1BFD-875B-12462CEEEFC7}"/>
                </a:ext>
              </a:extLst>
            </p:cNvPr>
            <p:cNvSpPr/>
            <p:nvPr/>
          </p:nvSpPr>
          <p:spPr>
            <a:xfrm>
              <a:off x="10447871" y="4724230"/>
              <a:ext cx="4657710" cy="1029809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AAFB89-9C42-ADC3-2C80-0BC358A9A2BF}"/>
                </a:ext>
              </a:extLst>
            </p:cNvPr>
            <p:cNvSpPr txBox="1"/>
            <p:nvPr/>
          </p:nvSpPr>
          <p:spPr>
            <a:xfrm>
              <a:off x="12282864" y="4800243"/>
              <a:ext cx="2942155" cy="877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Routing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VPN</a:t>
              </a:r>
            </a:p>
            <a:p>
              <a:pPr algn="ctr"/>
              <a:endPara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  <a:p>
              <a:pPr algn="ctr"/>
              <a:r>
                <a:rPr lang="en-US" sz="2800" b="1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Security</a:t>
              </a:r>
            </a:p>
          </p:txBody>
        </p:sp>
      </p:grpSp>
      <p:pic>
        <p:nvPicPr>
          <p:cNvPr id="7" name="Picture 6" descr="A picture containing text, display device, display, flat panel display&#10;&#10;Description automatically generated">
            <a:extLst>
              <a:ext uri="{FF2B5EF4-FFF2-40B4-BE49-F238E27FC236}">
                <a16:creationId xmlns:a16="http://schemas.microsoft.com/office/drawing/2014/main" id="{21004FD1-B49C-20CC-0BA7-B31B36212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9716" y="2653990"/>
            <a:ext cx="2540000" cy="1905000"/>
          </a:xfrm>
          <a:prstGeom prst="rect">
            <a:avLst/>
          </a:prstGeom>
        </p:spPr>
      </p:pic>
      <p:pic>
        <p:nvPicPr>
          <p:cNvPr id="8" name="Graphic 7" descr="Cloud outline">
            <a:extLst>
              <a:ext uri="{FF2B5EF4-FFF2-40B4-BE49-F238E27FC236}">
                <a16:creationId xmlns:a16="http://schemas.microsoft.com/office/drawing/2014/main" id="{08EAA671-E425-9523-291C-2B512D536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7954" y="1470729"/>
            <a:ext cx="8733227" cy="100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906252-C20F-ECB7-5F37-B476282727EF}"/>
              </a:ext>
            </a:extLst>
          </p:cNvPr>
          <p:cNvSpPr txBox="1"/>
          <p:nvPr/>
        </p:nvSpPr>
        <p:spPr>
          <a:xfrm>
            <a:off x="2104125" y="6044774"/>
            <a:ext cx="25224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Performance</a:t>
            </a: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Data Gathering</a:t>
            </a:r>
          </a:p>
          <a:p>
            <a:pPr algn="ctr"/>
            <a:endParaRPr lang="en-US" sz="2800" b="1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ctr"/>
            <a:r>
              <a:rPr lang="en-US" sz="2800" b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BCP 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4394BA-409C-DF6B-52FB-697A0926B129}"/>
              </a:ext>
            </a:extLst>
          </p:cNvPr>
          <p:cNvCxnSpPr>
            <a:stCxn id="5" idx="0"/>
          </p:cNvCxnSpPr>
          <p:nvPr/>
        </p:nvCxnSpPr>
        <p:spPr>
          <a:xfrm flipH="1">
            <a:off x="4626569" y="6018919"/>
            <a:ext cx="1" cy="314140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425FA6-59FA-FCEE-D09E-6674494F776E}"/>
              </a:ext>
            </a:extLst>
          </p:cNvPr>
          <p:cNvCxnSpPr>
            <a:cxnSpLocks/>
          </p:cNvCxnSpPr>
          <p:nvPr/>
        </p:nvCxnSpPr>
        <p:spPr>
          <a:xfrm>
            <a:off x="4621487" y="7383602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ACDA60B-6B44-9B8A-6904-DCB9F3CF99CB}"/>
              </a:ext>
            </a:extLst>
          </p:cNvPr>
          <p:cNvCxnSpPr>
            <a:cxnSpLocks/>
          </p:cNvCxnSpPr>
          <p:nvPr/>
        </p:nvCxnSpPr>
        <p:spPr>
          <a:xfrm>
            <a:off x="4621487" y="8207333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CAF0300-AD82-DF9A-6852-E8E3E9DF9D8C}"/>
              </a:ext>
            </a:extLst>
          </p:cNvPr>
          <p:cNvCxnSpPr>
            <a:cxnSpLocks/>
          </p:cNvCxnSpPr>
          <p:nvPr/>
        </p:nvCxnSpPr>
        <p:spPr>
          <a:xfrm>
            <a:off x="2181007" y="8013374"/>
            <a:ext cx="245064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F90646-FE42-1620-3E84-549DB28648C6}"/>
              </a:ext>
            </a:extLst>
          </p:cNvPr>
          <p:cNvCxnSpPr/>
          <p:nvPr/>
        </p:nvCxnSpPr>
        <p:spPr>
          <a:xfrm flipV="1">
            <a:off x="3406329" y="3900668"/>
            <a:ext cx="2832425" cy="211825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9395FB6-580A-A07E-CC61-089E6213C549}"/>
              </a:ext>
            </a:extLst>
          </p:cNvPr>
          <p:cNvCxnSpPr>
            <a:cxnSpLocks/>
          </p:cNvCxnSpPr>
          <p:nvPr/>
        </p:nvCxnSpPr>
        <p:spPr>
          <a:xfrm>
            <a:off x="7069716" y="6829947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8026CB-1547-8A20-95E2-546924BB8970}"/>
              </a:ext>
            </a:extLst>
          </p:cNvPr>
          <p:cNvCxnSpPr>
            <a:cxnSpLocks/>
          </p:cNvCxnSpPr>
          <p:nvPr/>
        </p:nvCxnSpPr>
        <p:spPr>
          <a:xfrm>
            <a:off x="7070437" y="8013374"/>
            <a:ext cx="29655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91AD3A-3E08-6AB2-24AF-2767E251E8CB}"/>
              </a:ext>
            </a:extLst>
          </p:cNvPr>
          <p:cNvSpPr txBox="1"/>
          <p:nvPr/>
        </p:nvSpPr>
        <p:spPr>
          <a:xfrm>
            <a:off x="12478397" y="6625482"/>
            <a:ext cx="209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487F2-C198-2011-D041-8D2401448D79}"/>
              </a:ext>
            </a:extLst>
          </p:cNvPr>
          <p:cNvSpPr txBox="1"/>
          <p:nvPr/>
        </p:nvSpPr>
        <p:spPr>
          <a:xfrm>
            <a:off x="7975601" y="6231733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409827-11C4-C225-FF74-661734B887E7}"/>
              </a:ext>
            </a:extLst>
          </p:cNvPr>
          <p:cNvSpPr txBox="1"/>
          <p:nvPr/>
        </p:nvSpPr>
        <p:spPr>
          <a:xfrm>
            <a:off x="7979992" y="8119926"/>
            <a:ext cx="105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ISP 2</a:t>
            </a:r>
          </a:p>
        </p:txBody>
      </p:sp>
    </p:spTree>
    <p:extLst>
      <p:ext uri="{BB962C8B-B14F-4D97-AF65-F5344CB8AC3E}">
        <p14:creationId xmlns:p14="http://schemas.microsoft.com/office/powerpoint/2010/main" val="41845870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85204-BFB1-3823-1C08-25F5228C0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 for SD WAN Branch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E6678-4CAD-C123-281B-74D0DA608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Benefits</a:t>
            </a:r>
          </a:p>
          <a:p>
            <a:pPr lvl="1"/>
            <a:r>
              <a:rPr lang="en-US"/>
              <a:t>Simpler configuration and implementation</a:t>
            </a:r>
          </a:p>
          <a:p>
            <a:pPr lvl="2"/>
            <a:r>
              <a:rPr lang="en-US"/>
              <a:t>Connectivity</a:t>
            </a:r>
          </a:p>
          <a:p>
            <a:pPr lvl="2"/>
            <a:r>
              <a:rPr lang="en-US"/>
              <a:t>Security</a:t>
            </a:r>
          </a:p>
          <a:p>
            <a:pPr lvl="2"/>
            <a:r>
              <a:rPr lang="en-US"/>
              <a:t>Business continuity</a:t>
            </a:r>
          </a:p>
          <a:p>
            <a:pPr lvl="1"/>
            <a:r>
              <a:rPr lang="en-US"/>
              <a:t>Greater visibility</a:t>
            </a:r>
          </a:p>
          <a:p>
            <a:pPr lvl="2"/>
            <a:r>
              <a:rPr lang="en-US"/>
              <a:t>Overall performance</a:t>
            </a:r>
          </a:p>
          <a:p>
            <a:pPr lvl="2"/>
            <a:r>
              <a:rPr lang="en-US"/>
              <a:t>Application specifics</a:t>
            </a:r>
          </a:p>
          <a:p>
            <a:pPr lvl="1"/>
            <a:r>
              <a:rPr lang="en-US"/>
              <a:t>Lower cost</a:t>
            </a:r>
          </a:p>
          <a:p>
            <a:pPr lvl="1"/>
            <a:r>
              <a:rPr lang="en-US"/>
              <a:t>Cloud integration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pic>
        <p:nvPicPr>
          <p:cNvPr id="5" name="Picture 4" descr="A picture containing screenshot, graphic design, cartoon, art&#10;&#10;Description automatically generated">
            <a:extLst>
              <a:ext uri="{FF2B5EF4-FFF2-40B4-BE49-F238E27FC236}">
                <a16:creationId xmlns:a16="http://schemas.microsoft.com/office/drawing/2014/main" id="{1940CEAB-36E9-8A9F-796C-4A52243B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9280" y="4275581"/>
            <a:ext cx="5715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870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8CB8ECC-17E8-D911-0591-D20C3DBEC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Servers and Applications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D0C6E2-D9C9-7002-D825-679ABEB840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96001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6494AE-C598-91B8-29C8-A8452E62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Connections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71D597-ABBF-17BA-D1D6-E25AF5430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client to server</a:t>
            </a:r>
          </a:p>
          <a:p>
            <a:r>
              <a:rPr lang="en-US"/>
              <a:t>Internet Protocol Suite offers two options</a:t>
            </a:r>
          </a:p>
          <a:p>
            <a:pPr lvl="1"/>
            <a:r>
              <a:rPr lang="en-US"/>
              <a:t>Transmission Control Protocol (TCP)</a:t>
            </a:r>
          </a:p>
          <a:p>
            <a:pPr lvl="1"/>
            <a:r>
              <a:rPr lang="en-US"/>
              <a:t>User Datagram Protocol (UDP)</a:t>
            </a:r>
          </a:p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07066A-D38D-665C-CD90-114A1278200C}"/>
              </a:ext>
            </a:extLst>
          </p:cNvPr>
          <p:cNvGrpSpPr/>
          <p:nvPr/>
        </p:nvGrpSpPr>
        <p:grpSpPr>
          <a:xfrm>
            <a:off x="5111261" y="5444640"/>
            <a:ext cx="7488115" cy="5298457"/>
            <a:chOff x="6858000" y="5193697"/>
            <a:chExt cx="7488115" cy="5298457"/>
          </a:xfrm>
        </p:grpSpPr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D36A2BD6-65EE-C4BE-AB88-D36A28E42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BE66294-9A7A-0296-D2A6-B9EC5BCD88DA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C488DA2-BE27-9078-31C2-0E95ACD01715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498F63C-3A4A-10E9-8EF4-88976585F87A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820CFA8-F6A0-5609-6EF1-13F9252C5080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E948DB-3AE7-1A37-CE98-1A1E199C7C82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0359C09-5BA1-DBC9-BEDB-E123A7491A8C}"/>
                </a:ext>
              </a:extLst>
            </p:cNvPr>
            <p:cNvCxnSpPr>
              <a:endCxn id="9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0A0C67F-6E0C-8EA9-CB2A-AB59719290A6}"/>
                </a:ext>
              </a:extLst>
            </p:cNvPr>
            <p:cNvSpPr txBox="1"/>
            <p:nvPr/>
          </p:nvSpPr>
          <p:spPr>
            <a:xfrm>
              <a:off x="9168640" y="5511097"/>
              <a:ext cx="298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Transport Protocols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F0E5343-C9AA-4CC8-445C-B0FE793CE466}"/>
                </a:ext>
              </a:extLst>
            </p:cNvPr>
            <p:cNvCxnSpPr>
              <a:stCxn id="8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17D4009-FCDE-22B6-28F9-6FCF12C08D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51979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Transport Layer Functions</a:t>
            </a:r>
          </a:p>
        </p:txBody>
      </p:sp>
      <p:sp>
        <p:nvSpPr>
          <p:cNvPr id="38963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Connectionless and connection-oriented operation</a:t>
            </a:r>
          </a:p>
          <a:p>
            <a:pPr>
              <a:lnSpc>
                <a:spcPct val="90000"/>
              </a:lnSpc>
            </a:pPr>
            <a:r>
              <a:rPr lang="en-US"/>
              <a:t>Error detection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Error correction</a:t>
            </a:r>
          </a:p>
          <a:p>
            <a:pPr lvl="1">
              <a:lnSpc>
                <a:spcPct val="90000"/>
              </a:lnSpc>
            </a:pPr>
            <a:r>
              <a:rPr lang="en-US"/>
              <a:t>Bit errors</a:t>
            </a:r>
          </a:p>
          <a:p>
            <a:pPr lvl="1">
              <a:lnSpc>
                <a:spcPct val="90000"/>
              </a:lnSpc>
            </a:pPr>
            <a:r>
              <a:rPr lang="en-US"/>
              <a:t>Packet loss</a:t>
            </a:r>
          </a:p>
          <a:p>
            <a:pPr lvl="1">
              <a:lnSpc>
                <a:spcPct val="90000"/>
              </a:lnSpc>
            </a:pPr>
            <a:r>
              <a:rPr lang="en-US"/>
              <a:t>Out-of-sequence delivery</a:t>
            </a:r>
          </a:p>
          <a:p>
            <a:pPr>
              <a:lnSpc>
                <a:spcPct val="90000"/>
              </a:lnSpc>
            </a:pPr>
            <a:r>
              <a:rPr lang="en-US"/>
              <a:t>Application addressing</a:t>
            </a:r>
          </a:p>
          <a:p>
            <a:pPr>
              <a:lnSpc>
                <a:spcPct val="90000"/>
              </a:lnSpc>
            </a:pPr>
            <a:r>
              <a:rPr lang="en-US"/>
              <a:t>Flow control</a:t>
            </a:r>
          </a:p>
          <a:p>
            <a:pPr>
              <a:lnSpc>
                <a:spcPct val="90000"/>
              </a:lnSpc>
            </a:pPr>
            <a:r>
              <a:rPr lang="en-US"/>
              <a:t>Enhanced capabilities</a:t>
            </a:r>
          </a:p>
          <a:p>
            <a:pPr lvl="1"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Timing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127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938292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A7E4DC-1701-9CC7-4591-FDE6E90B9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Options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381D0EB-D91A-513C-ACBD-32E3FB4149E0}"/>
              </a:ext>
            </a:extLst>
          </p:cNvPr>
          <p:cNvSpPr txBox="1">
            <a:spLocks/>
          </p:cNvSpPr>
          <p:nvPr/>
        </p:nvSpPr>
        <p:spPr>
          <a:xfrm>
            <a:off x="1259683" y="2521745"/>
            <a:ext cx="7736681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TCP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05404D5C-ACAD-5E76-D0DF-F8D2CCB09F19}"/>
              </a:ext>
            </a:extLst>
          </p:cNvPr>
          <p:cNvSpPr txBox="1">
            <a:spLocks/>
          </p:cNvSpPr>
          <p:nvPr/>
        </p:nvSpPr>
        <p:spPr>
          <a:xfrm>
            <a:off x="1259683" y="3757613"/>
            <a:ext cx="7736681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End-to-end application connection 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Establish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Manage connection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Guaranteed delivery and sequence of data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3F51F25-A825-F9F9-7020-1BC9D87AF60D}"/>
              </a:ext>
            </a:extLst>
          </p:cNvPr>
          <p:cNvSpPr txBox="1">
            <a:spLocks/>
          </p:cNvSpPr>
          <p:nvPr/>
        </p:nvSpPr>
        <p:spPr>
          <a:xfrm>
            <a:off x="9258300" y="2521745"/>
            <a:ext cx="7774782" cy="1235868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1"/>
            </a:solidFill>
          </a:ln>
        </p:spPr>
        <p:txBody>
          <a:bodyPr anchor="ctr"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UDP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8F803BAC-BE26-A9E5-75A3-3C59721A0E1C}"/>
              </a:ext>
            </a:extLst>
          </p:cNvPr>
          <p:cNvSpPr txBox="1">
            <a:spLocks/>
          </p:cNvSpPr>
          <p:nvPr/>
        </p:nvSpPr>
        <p:spPr>
          <a:xfrm>
            <a:off x="9258300" y="3757613"/>
            <a:ext cx="7774782" cy="5526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accent1"/>
            </a:solidFill>
          </a:ln>
        </p:spPr>
        <p:txBody>
          <a:bodyPr/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Connectionless (datagram) communications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Error detection at receiver</a:t>
            </a:r>
          </a:p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addressing</a:t>
            </a:r>
          </a:p>
        </p:txBody>
      </p:sp>
    </p:spTree>
    <p:extLst>
      <p:ext uri="{BB962C8B-B14F-4D97-AF65-F5344CB8AC3E}">
        <p14:creationId xmlns:p14="http://schemas.microsoft.com/office/powerpoint/2010/main" val="1222271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35448" y="4458658"/>
            <a:ext cx="2561774" cy="1921331"/>
          </a:xfrm>
          <a:prstGeom prst="rect">
            <a:avLst/>
          </a:prstGeom>
        </p:spPr>
      </p:pic>
      <p:sp>
        <p:nvSpPr>
          <p:cNvPr id="3898372" name="Text Box 4"/>
          <p:cNvSpPr txBox="1">
            <a:spLocks noChangeArrowheads="1"/>
          </p:cNvSpPr>
          <p:nvPr/>
        </p:nvSpPr>
        <p:spPr bwMode="auto">
          <a:xfrm>
            <a:off x="2557369" y="5971774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  <p:sp>
        <p:nvSpPr>
          <p:cNvPr id="3898373" name="Rectangle 5"/>
          <p:cNvSpPr>
            <a:spLocks noGrp="1" noChangeArrowheads="1"/>
          </p:cNvSpPr>
          <p:nvPr>
            <p:ph type="title"/>
          </p:nvPr>
        </p:nvSpPr>
        <p:spPr>
          <a:xfrm>
            <a:off x="1091045" y="28995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Connectionless Communication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129</a:t>
            </a:fld>
            <a:endParaRPr lang="en-US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4591747" y="4667103"/>
            <a:ext cx="2850357" cy="1247267"/>
            <a:chOff x="2586" y="2040"/>
            <a:chExt cx="1197" cy="523"/>
          </a:xfrm>
        </p:grpSpPr>
        <p:sp>
          <p:nvSpPr>
            <p:cNvPr id="3898375" name="AutoShape 7"/>
            <p:cNvSpPr>
              <a:spLocks noChangeArrowheads="1"/>
            </p:cNvSpPr>
            <p:nvPr/>
          </p:nvSpPr>
          <p:spPr bwMode="auto">
            <a:xfrm>
              <a:off x="3676" y="2099"/>
              <a:ext cx="107" cy="407"/>
            </a:xfrm>
            <a:prstGeom prst="rightArrow">
              <a:avLst>
                <a:gd name="adj1" fmla="val 51880"/>
                <a:gd name="adj2" fmla="val 53306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3898376" name="Letter"/>
            <p:cNvSpPr>
              <a:spLocks noEditPoints="1" noChangeArrowheads="1"/>
            </p:cNvSpPr>
            <p:nvPr/>
          </p:nvSpPr>
          <p:spPr bwMode="auto">
            <a:xfrm>
              <a:off x="2586" y="2040"/>
              <a:ext cx="1131" cy="523"/>
            </a:xfrm>
            <a:custGeom>
              <a:avLst/>
              <a:gdLst>
                <a:gd name="T0" fmla="*/ 0 w 21600"/>
                <a:gd name="T1" fmla="*/ 0 h 21600"/>
                <a:gd name="T2" fmla="*/ 10800 w 21600"/>
                <a:gd name="T3" fmla="*/ 0 h 21600"/>
                <a:gd name="T4" fmla="*/ 21600 w 21600"/>
                <a:gd name="T5" fmla="*/ 0 h 21600"/>
                <a:gd name="T6" fmla="*/ 21600 w 21600"/>
                <a:gd name="T7" fmla="*/ 10800 h 21600"/>
                <a:gd name="T8" fmla="*/ 21600 w 21600"/>
                <a:gd name="T9" fmla="*/ 21600 h 21600"/>
                <a:gd name="T10" fmla="*/ 10800 w 21600"/>
                <a:gd name="T11" fmla="*/ 21600 h 21600"/>
                <a:gd name="T12" fmla="*/ 0 w 21600"/>
                <a:gd name="T13" fmla="*/ 21600 h 21600"/>
                <a:gd name="T14" fmla="*/ 0 w 21600"/>
                <a:gd name="T15" fmla="*/ 10800 h 21600"/>
                <a:gd name="T16" fmla="*/ 5304 w 21600"/>
                <a:gd name="T17" fmla="*/ 9216 h 21600"/>
                <a:gd name="T18" fmla="*/ 17504 w 21600"/>
                <a:gd name="T19" fmla="*/ 183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 extrusionOk="0">
                  <a:moveTo>
                    <a:pt x="14" y="0"/>
                  </a:moveTo>
                  <a:lnTo>
                    <a:pt x="21600" y="0"/>
                  </a:lnTo>
                  <a:lnTo>
                    <a:pt x="21600" y="21628"/>
                  </a:lnTo>
                  <a:lnTo>
                    <a:pt x="14" y="21628"/>
                  </a:lnTo>
                  <a:lnTo>
                    <a:pt x="14" y="0"/>
                  </a:lnTo>
                  <a:close/>
                </a:path>
                <a:path w="21600" h="21600" extrusionOk="0">
                  <a:moveTo>
                    <a:pt x="18476" y="2035"/>
                  </a:moveTo>
                  <a:lnTo>
                    <a:pt x="20539" y="2035"/>
                  </a:lnTo>
                  <a:lnTo>
                    <a:pt x="20539" y="6559"/>
                  </a:lnTo>
                  <a:lnTo>
                    <a:pt x="18476" y="6559"/>
                  </a:lnTo>
                  <a:lnTo>
                    <a:pt x="18476" y="2035"/>
                  </a:lnTo>
                  <a:close/>
                </a:path>
                <a:path w="21600" h="21600" extrusionOk="0">
                  <a:moveTo>
                    <a:pt x="884" y="2092"/>
                  </a:moveTo>
                  <a:lnTo>
                    <a:pt x="7425" y="2092"/>
                  </a:lnTo>
                  <a:lnTo>
                    <a:pt x="7425" y="2770"/>
                  </a:lnTo>
                  <a:lnTo>
                    <a:pt x="884" y="2770"/>
                  </a:lnTo>
                  <a:lnTo>
                    <a:pt x="884" y="2092"/>
                  </a:lnTo>
                  <a:close/>
                </a:path>
                <a:path w="21600" h="21600" extrusionOk="0">
                  <a:moveTo>
                    <a:pt x="884" y="3109"/>
                  </a:moveTo>
                  <a:lnTo>
                    <a:pt x="7425" y="3109"/>
                  </a:lnTo>
                  <a:lnTo>
                    <a:pt x="7425" y="3788"/>
                  </a:lnTo>
                  <a:lnTo>
                    <a:pt x="884" y="3788"/>
                  </a:lnTo>
                  <a:lnTo>
                    <a:pt x="884" y="3109"/>
                  </a:lnTo>
                  <a:close/>
                </a:path>
                <a:path w="21600" h="21600" extrusionOk="0">
                  <a:moveTo>
                    <a:pt x="884" y="4127"/>
                  </a:moveTo>
                  <a:lnTo>
                    <a:pt x="7425" y="4127"/>
                  </a:lnTo>
                  <a:lnTo>
                    <a:pt x="7425" y="4806"/>
                  </a:lnTo>
                  <a:lnTo>
                    <a:pt x="884" y="4806"/>
                  </a:lnTo>
                  <a:lnTo>
                    <a:pt x="884" y="4127"/>
                  </a:lnTo>
                  <a:close/>
                </a:path>
                <a:path w="21600" h="21600" extrusionOk="0">
                  <a:moveTo>
                    <a:pt x="5127" y="5145"/>
                  </a:moveTo>
                  <a:lnTo>
                    <a:pt x="7425" y="5145"/>
                  </a:lnTo>
                  <a:lnTo>
                    <a:pt x="7425" y="5824"/>
                  </a:lnTo>
                  <a:lnTo>
                    <a:pt x="5127" y="5824"/>
                  </a:lnTo>
                  <a:lnTo>
                    <a:pt x="5127" y="5145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lIns="137136" tIns="68568" rIns="137136" bIns="68568"/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Stuff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642" y="5760520"/>
            <a:ext cx="2561774" cy="192133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00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33333E-6 L 0.35642 0.000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F8BEF-3060-CFCD-794A-05B5A4916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946C-5365-B7D1-91D3-1671D7CBC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Innovation has played a critical role in telecommunications and networking</a:t>
            </a:r>
          </a:p>
          <a:p>
            <a:r>
              <a:rPr lang="en-US"/>
              <a:t>Standards also play a significant role</a:t>
            </a:r>
          </a:p>
          <a:p>
            <a:r>
              <a:rPr lang="en-US"/>
              <a:t>Together they drive new capabilities and interoperability</a:t>
            </a:r>
          </a:p>
          <a:p>
            <a:r>
              <a:rPr lang="en-US"/>
              <a:t>Historically security has been an afterthought</a:t>
            </a:r>
          </a:p>
          <a:p>
            <a:r>
              <a:rPr lang="en-US"/>
              <a:t>Increasingly security is becoming an integral part of new products and services</a:t>
            </a:r>
          </a:p>
          <a:p>
            <a:r>
              <a:rPr lang="en-US"/>
              <a:t>What would our world be like if other technologies had advanced at the same rate? How fast would cars be? What would be the travel time from NYC to London?</a:t>
            </a:r>
          </a:p>
        </p:txBody>
      </p:sp>
    </p:spTree>
    <p:extLst>
      <p:ext uri="{BB962C8B-B14F-4D97-AF65-F5344CB8AC3E}">
        <p14:creationId xmlns:p14="http://schemas.microsoft.com/office/powerpoint/2010/main" val="38239015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844" y="8053294"/>
            <a:ext cx="2561774" cy="19213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2060" y="4914901"/>
            <a:ext cx="2561774" cy="192133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72656" y="7399904"/>
            <a:ext cx="2561774" cy="192133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7268" y="4851968"/>
            <a:ext cx="2561774" cy="192133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87255" y="2259955"/>
            <a:ext cx="2561774" cy="192133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0054" y="2331415"/>
            <a:ext cx="2561774" cy="1921331"/>
          </a:xfrm>
          <a:prstGeom prst="rect">
            <a:avLst/>
          </a:prstGeom>
        </p:spPr>
      </p:pic>
      <p:sp>
        <p:nvSpPr>
          <p:cNvPr id="3900421" name="Rectangle 5"/>
          <p:cNvSpPr>
            <a:spLocks noGrp="1" noChangeArrowheads="1"/>
          </p:cNvSpPr>
          <p:nvPr>
            <p:ph type="title"/>
          </p:nvPr>
        </p:nvSpPr>
        <p:spPr>
          <a:xfrm>
            <a:off x="1190501" y="309554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Connection-Oriented Communication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130</a:t>
            </a:fld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750987" y="2202660"/>
            <a:ext cx="2790798" cy="959644"/>
            <a:chOff x="2268" y="790"/>
            <a:chExt cx="1043" cy="358"/>
          </a:xfrm>
        </p:grpSpPr>
        <p:sp>
          <p:nvSpPr>
            <p:cNvPr id="3900424" name="AutoShape 8"/>
            <p:cNvSpPr>
              <a:spLocks noChangeArrowheads="1"/>
            </p:cNvSpPr>
            <p:nvPr/>
          </p:nvSpPr>
          <p:spPr bwMode="auto">
            <a:xfrm>
              <a:off x="2996" y="79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3" name="Group 9"/>
            <p:cNvGrpSpPr>
              <a:grpSpLocks/>
            </p:cNvGrpSpPr>
            <p:nvPr/>
          </p:nvGrpSpPr>
          <p:grpSpPr bwMode="auto">
            <a:xfrm>
              <a:off x="2268" y="790"/>
              <a:ext cx="858" cy="358"/>
              <a:chOff x="1856" y="688"/>
              <a:chExt cx="961" cy="403"/>
            </a:xfrm>
          </p:grpSpPr>
          <p:sp>
            <p:nvSpPr>
              <p:cNvPr id="3900426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27" name="Text Box 11"/>
              <p:cNvSpPr txBox="1">
                <a:spLocks noChangeArrowheads="1"/>
              </p:cNvSpPr>
              <p:nvPr/>
            </p:nvSpPr>
            <p:spPr bwMode="auto">
              <a:xfrm>
                <a:off x="1856" y="844"/>
                <a:ext cx="96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Can we talk?</a:t>
                </a:r>
              </a:p>
            </p:txBody>
          </p:sp>
        </p:grp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9489281" y="3333748"/>
            <a:ext cx="2855120" cy="957262"/>
            <a:chOff x="2597" y="1212"/>
            <a:chExt cx="1067" cy="358"/>
          </a:xfrm>
        </p:grpSpPr>
        <p:sp>
          <p:nvSpPr>
            <p:cNvPr id="3900429" name="AutoShape 13"/>
            <p:cNvSpPr>
              <a:spLocks noChangeArrowheads="1"/>
            </p:cNvSpPr>
            <p:nvPr/>
          </p:nvSpPr>
          <p:spPr bwMode="auto">
            <a:xfrm flipH="1">
              <a:off x="2597" y="1213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2877" y="1212"/>
              <a:ext cx="787" cy="358"/>
              <a:chOff x="2425" y="1156"/>
              <a:chExt cx="884" cy="403"/>
            </a:xfrm>
          </p:grpSpPr>
          <p:sp>
            <p:nvSpPr>
              <p:cNvPr id="3900431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2" name="Text Box 16"/>
              <p:cNvSpPr txBox="1">
                <a:spLocks noChangeArrowheads="1"/>
              </p:cNvSpPr>
              <p:nvPr/>
            </p:nvSpPr>
            <p:spPr bwMode="auto">
              <a:xfrm>
                <a:off x="2658" y="1312"/>
                <a:ext cx="453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Sure!</a:t>
                </a:r>
              </a:p>
            </p:txBody>
          </p:sp>
        </p:grpSp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7772401" y="4841085"/>
            <a:ext cx="2769395" cy="957263"/>
            <a:chOff x="2259" y="1775"/>
            <a:chExt cx="1035" cy="358"/>
          </a:xfrm>
        </p:grpSpPr>
        <p:sp>
          <p:nvSpPr>
            <p:cNvPr id="3900435" name="AutoShape 19"/>
            <p:cNvSpPr>
              <a:spLocks noChangeArrowheads="1"/>
            </p:cNvSpPr>
            <p:nvPr/>
          </p:nvSpPr>
          <p:spPr bwMode="auto">
            <a:xfrm>
              <a:off x="2980" y="1777"/>
              <a:ext cx="314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7" name="Group 20"/>
            <p:cNvGrpSpPr>
              <a:grpSpLocks/>
            </p:cNvGrpSpPr>
            <p:nvPr/>
          </p:nvGrpSpPr>
          <p:grpSpPr bwMode="auto">
            <a:xfrm>
              <a:off x="2259" y="1775"/>
              <a:ext cx="786" cy="358"/>
              <a:chOff x="1873" y="688"/>
              <a:chExt cx="884" cy="403"/>
            </a:xfrm>
          </p:grpSpPr>
          <p:sp>
            <p:nvSpPr>
              <p:cNvPr id="3900437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38" name="Text Box 22"/>
              <p:cNvSpPr txBox="1">
                <a:spLocks noChangeArrowheads="1"/>
              </p:cNvSpPr>
              <p:nvPr/>
            </p:nvSpPr>
            <p:spPr bwMode="auto">
              <a:xfrm>
                <a:off x="2124" y="845"/>
                <a:ext cx="421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Stuff</a:t>
                </a:r>
              </a:p>
            </p:txBody>
          </p:sp>
        </p:grpSp>
      </p:grpSp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9544048" y="5991221"/>
            <a:ext cx="2863795" cy="959644"/>
            <a:chOff x="2581" y="2205"/>
            <a:chExt cx="1070" cy="358"/>
          </a:xfrm>
        </p:grpSpPr>
        <p:sp>
          <p:nvSpPr>
            <p:cNvPr id="3900440" name="AutoShape 24"/>
            <p:cNvSpPr>
              <a:spLocks noChangeArrowheads="1"/>
            </p:cNvSpPr>
            <p:nvPr/>
          </p:nvSpPr>
          <p:spPr bwMode="auto">
            <a:xfrm flipH="1">
              <a:off x="2581" y="2207"/>
              <a:ext cx="315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9" name="Group 25"/>
            <p:cNvGrpSpPr>
              <a:grpSpLocks/>
            </p:cNvGrpSpPr>
            <p:nvPr/>
          </p:nvGrpSpPr>
          <p:grpSpPr bwMode="auto">
            <a:xfrm>
              <a:off x="2864" y="2205"/>
              <a:ext cx="787" cy="358"/>
              <a:chOff x="2425" y="1156"/>
              <a:chExt cx="884" cy="403"/>
            </a:xfrm>
          </p:grpSpPr>
          <p:sp>
            <p:nvSpPr>
              <p:cNvPr id="3900442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43" name="Text Box 27"/>
              <p:cNvSpPr txBox="1">
                <a:spLocks noChangeArrowheads="1"/>
              </p:cNvSpPr>
              <p:nvPr/>
            </p:nvSpPr>
            <p:spPr bwMode="auto">
              <a:xfrm>
                <a:off x="2528" y="1317"/>
                <a:ext cx="512" cy="23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Got it!</a:t>
                </a:r>
              </a:p>
            </p:txBody>
          </p:sp>
        </p:grpSp>
      </p:grpSp>
      <p:grpSp>
        <p:nvGrpSpPr>
          <p:cNvPr id="10" name="Group 29"/>
          <p:cNvGrpSpPr>
            <a:grpSpLocks/>
          </p:cNvGrpSpPr>
          <p:nvPr/>
        </p:nvGrpSpPr>
        <p:grpSpPr bwMode="auto">
          <a:xfrm>
            <a:off x="7886699" y="7498556"/>
            <a:ext cx="2771774" cy="962025"/>
            <a:chOff x="2263" y="2768"/>
            <a:chExt cx="1036" cy="359"/>
          </a:xfrm>
        </p:grpSpPr>
        <p:sp>
          <p:nvSpPr>
            <p:cNvPr id="3900446" name="AutoShape 30"/>
            <p:cNvSpPr>
              <a:spLocks noChangeArrowheads="1"/>
            </p:cNvSpPr>
            <p:nvPr/>
          </p:nvSpPr>
          <p:spPr bwMode="auto">
            <a:xfrm>
              <a:off x="2983" y="2771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1" name="Group 31"/>
            <p:cNvGrpSpPr>
              <a:grpSpLocks/>
            </p:cNvGrpSpPr>
            <p:nvPr/>
          </p:nvGrpSpPr>
          <p:grpSpPr bwMode="auto">
            <a:xfrm>
              <a:off x="2263" y="2768"/>
              <a:ext cx="787" cy="359"/>
              <a:chOff x="1873" y="688"/>
              <a:chExt cx="884" cy="403"/>
            </a:xfrm>
          </p:grpSpPr>
          <p:sp>
            <p:nvSpPr>
              <p:cNvPr id="3900448" name="Letter"/>
              <p:cNvSpPr>
                <a:spLocks noEditPoints="1" noChangeArrowheads="1"/>
              </p:cNvSpPr>
              <p:nvPr/>
            </p:nvSpPr>
            <p:spPr bwMode="auto">
              <a:xfrm>
                <a:off x="1873" y="688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3900449" name="Text Box 33"/>
              <p:cNvSpPr txBox="1">
                <a:spLocks noChangeArrowheads="1"/>
              </p:cNvSpPr>
              <p:nvPr/>
            </p:nvSpPr>
            <p:spPr bwMode="auto">
              <a:xfrm>
                <a:off x="2009" y="845"/>
                <a:ext cx="703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I’m Done</a:t>
                </a:r>
              </a:p>
            </p:txBody>
          </p:sp>
        </p:grp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9486894" y="8639172"/>
            <a:ext cx="2948467" cy="962025"/>
            <a:chOff x="2584" y="3194"/>
            <a:chExt cx="1102" cy="359"/>
          </a:xfrm>
        </p:grpSpPr>
        <p:sp>
          <p:nvSpPr>
            <p:cNvPr id="3900451" name="AutoShape 35"/>
            <p:cNvSpPr>
              <a:spLocks noChangeArrowheads="1"/>
            </p:cNvSpPr>
            <p:nvPr/>
          </p:nvSpPr>
          <p:spPr bwMode="auto">
            <a:xfrm flipH="1">
              <a:off x="2584" y="3198"/>
              <a:ext cx="316" cy="353"/>
            </a:xfrm>
            <a:prstGeom prst="rightArrow">
              <a:avLst>
                <a:gd name="adj1" fmla="val 53380"/>
                <a:gd name="adj2" fmla="val 42940"/>
              </a:avLst>
            </a:prstGeom>
            <a:solidFill>
              <a:srgbClr val="FFCC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grpSp>
          <p:nvGrpSpPr>
            <p:cNvPr id="13" name="Group 36"/>
            <p:cNvGrpSpPr>
              <a:grpSpLocks/>
            </p:cNvGrpSpPr>
            <p:nvPr/>
          </p:nvGrpSpPr>
          <p:grpSpPr bwMode="auto">
            <a:xfrm>
              <a:off x="2872" y="3194"/>
              <a:ext cx="814" cy="359"/>
              <a:chOff x="2425" y="1156"/>
              <a:chExt cx="911" cy="403"/>
            </a:xfrm>
          </p:grpSpPr>
          <p:sp>
            <p:nvSpPr>
              <p:cNvPr id="3900453" name="Letter"/>
              <p:cNvSpPr>
                <a:spLocks noEditPoints="1" noChangeArrowheads="1"/>
              </p:cNvSpPr>
              <p:nvPr/>
            </p:nvSpPr>
            <p:spPr bwMode="auto">
              <a:xfrm>
                <a:off x="2425" y="1156"/>
                <a:ext cx="884" cy="403"/>
              </a:xfrm>
              <a:custGeom>
                <a:avLst/>
                <a:gdLst>
                  <a:gd name="T0" fmla="*/ 0 w 21600"/>
                  <a:gd name="T1" fmla="*/ 0 h 21600"/>
                  <a:gd name="T2" fmla="*/ 10800 w 21600"/>
                  <a:gd name="T3" fmla="*/ 0 h 21600"/>
                  <a:gd name="T4" fmla="*/ 21600 w 21600"/>
                  <a:gd name="T5" fmla="*/ 0 h 21600"/>
                  <a:gd name="T6" fmla="*/ 21600 w 21600"/>
                  <a:gd name="T7" fmla="*/ 10800 h 21600"/>
                  <a:gd name="T8" fmla="*/ 21600 w 21600"/>
                  <a:gd name="T9" fmla="*/ 21600 h 21600"/>
                  <a:gd name="T10" fmla="*/ 10800 w 21600"/>
                  <a:gd name="T11" fmla="*/ 21600 h 21600"/>
                  <a:gd name="T12" fmla="*/ 0 w 21600"/>
                  <a:gd name="T13" fmla="*/ 21600 h 21600"/>
                  <a:gd name="T14" fmla="*/ 0 w 21600"/>
                  <a:gd name="T15" fmla="*/ 10800 h 21600"/>
                  <a:gd name="T16" fmla="*/ 5304 w 21600"/>
                  <a:gd name="T17" fmla="*/ 9216 h 21600"/>
                  <a:gd name="T18" fmla="*/ 17504 w 21600"/>
                  <a:gd name="T19" fmla="*/ 1837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 extrusionOk="0">
                    <a:moveTo>
                      <a:pt x="14" y="0"/>
                    </a:moveTo>
                    <a:lnTo>
                      <a:pt x="21600" y="0"/>
                    </a:lnTo>
                    <a:lnTo>
                      <a:pt x="21600" y="21628"/>
                    </a:lnTo>
                    <a:lnTo>
                      <a:pt x="14" y="21628"/>
                    </a:lnTo>
                    <a:lnTo>
                      <a:pt x="14" y="0"/>
                    </a:lnTo>
                    <a:close/>
                  </a:path>
                  <a:path w="21600" h="21600" extrusionOk="0">
                    <a:moveTo>
                      <a:pt x="18476" y="2035"/>
                    </a:moveTo>
                    <a:lnTo>
                      <a:pt x="20539" y="2035"/>
                    </a:lnTo>
                    <a:lnTo>
                      <a:pt x="20539" y="6559"/>
                    </a:lnTo>
                    <a:lnTo>
                      <a:pt x="18476" y="6559"/>
                    </a:lnTo>
                    <a:lnTo>
                      <a:pt x="18476" y="2035"/>
                    </a:lnTo>
                    <a:close/>
                  </a:path>
                  <a:path w="21600" h="21600" extrusionOk="0">
                    <a:moveTo>
                      <a:pt x="884" y="2092"/>
                    </a:moveTo>
                    <a:lnTo>
                      <a:pt x="7425" y="2092"/>
                    </a:lnTo>
                    <a:lnTo>
                      <a:pt x="7425" y="2770"/>
                    </a:lnTo>
                    <a:lnTo>
                      <a:pt x="884" y="2770"/>
                    </a:lnTo>
                    <a:lnTo>
                      <a:pt x="884" y="2092"/>
                    </a:lnTo>
                    <a:close/>
                  </a:path>
                  <a:path w="21600" h="21600" extrusionOk="0">
                    <a:moveTo>
                      <a:pt x="884" y="3109"/>
                    </a:moveTo>
                    <a:lnTo>
                      <a:pt x="7425" y="3109"/>
                    </a:lnTo>
                    <a:lnTo>
                      <a:pt x="7425" y="3788"/>
                    </a:lnTo>
                    <a:lnTo>
                      <a:pt x="884" y="3788"/>
                    </a:lnTo>
                    <a:lnTo>
                      <a:pt x="884" y="3109"/>
                    </a:lnTo>
                    <a:close/>
                  </a:path>
                  <a:path w="21600" h="21600" extrusionOk="0">
                    <a:moveTo>
                      <a:pt x="884" y="4127"/>
                    </a:moveTo>
                    <a:lnTo>
                      <a:pt x="7425" y="4127"/>
                    </a:lnTo>
                    <a:lnTo>
                      <a:pt x="7425" y="4806"/>
                    </a:lnTo>
                    <a:lnTo>
                      <a:pt x="884" y="4806"/>
                    </a:lnTo>
                    <a:lnTo>
                      <a:pt x="884" y="4127"/>
                    </a:lnTo>
                    <a:close/>
                  </a:path>
                  <a:path w="21600" h="21600" extrusionOk="0">
                    <a:moveTo>
                      <a:pt x="5127" y="5145"/>
                    </a:moveTo>
                    <a:lnTo>
                      <a:pt x="7425" y="5145"/>
                    </a:lnTo>
                    <a:lnTo>
                      <a:pt x="7425" y="5824"/>
                    </a:lnTo>
                    <a:lnTo>
                      <a:pt x="5127" y="5824"/>
                    </a:lnTo>
                    <a:lnTo>
                      <a:pt x="5127" y="5145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rgbClr val="808080"/>
                </a:outerShdw>
              </a:effectLst>
            </p:spPr>
            <p:txBody>
              <a:bodyPr lIns="137136" tIns="68568" rIns="137136" bIns="68568"/>
              <a:lstStyle/>
              <a:p>
                <a:pPr defTabSz="1369220" eaLnBrk="0" hangingPunct="0">
                  <a:buClr>
                    <a:srgbClr val="FF0000"/>
                  </a:buClr>
                </a:pPr>
                <a:endParaRPr lang="en-US" sz="2700">
                  <a:ea typeface="ヒラギノ角ゴ Pro W3" pitchFamily="16" charset="-128"/>
                </a:endParaRPr>
              </a:p>
            </p:txBody>
          </p:sp>
          <p:sp>
            <p:nvSpPr>
              <p:cNvPr id="3900454" name="Text Box 38"/>
              <p:cNvSpPr txBox="1">
                <a:spLocks noChangeArrowheads="1"/>
              </p:cNvSpPr>
              <p:nvPr/>
            </p:nvSpPr>
            <p:spPr bwMode="auto">
              <a:xfrm>
                <a:off x="2521" y="1313"/>
                <a:ext cx="815" cy="23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137136" tIns="68568" rIns="137136" bIns="68568">
                <a:spAutoFit/>
              </a:bodyPr>
              <a:lstStyle/>
              <a:p>
                <a:pPr marL="504825" indent="-504825" defTabSz="1369220" eaLnBrk="0" hangingPunct="0">
                  <a:buClr>
                    <a:srgbClr val="FF0000"/>
                  </a:buClr>
                </a:pPr>
                <a:r>
                  <a:rPr lang="en-US" sz="27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K thx bye!</a:t>
                </a:r>
              </a:p>
            </p:txBody>
          </p:sp>
        </p:grpSp>
      </p:grpSp>
      <p:sp>
        <p:nvSpPr>
          <p:cNvPr id="3900455" name="Line 39"/>
          <p:cNvSpPr>
            <a:spLocks noChangeShapeType="1"/>
          </p:cNvSpPr>
          <p:nvPr/>
        </p:nvSpPr>
        <p:spPr bwMode="auto">
          <a:xfrm flipV="1">
            <a:off x="2726532" y="4550570"/>
            <a:ext cx="12418218" cy="30956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6" name="Line 40"/>
          <p:cNvSpPr>
            <a:spLocks noChangeShapeType="1"/>
          </p:cNvSpPr>
          <p:nvPr/>
        </p:nvSpPr>
        <p:spPr bwMode="auto">
          <a:xfrm flipV="1">
            <a:off x="2726532" y="7210425"/>
            <a:ext cx="12418218" cy="28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/>
          </a:p>
        </p:txBody>
      </p:sp>
      <p:sp>
        <p:nvSpPr>
          <p:cNvPr id="3900457" name="Text Box 41"/>
          <p:cNvSpPr txBox="1">
            <a:spLocks noChangeArrowheads="1"/>
          </p:cNvSpPr>
          <p:nvPr/>
        </p:nvSpPr>
        <p:spPr bwMode="auto">
          <a:xfrm>
            <a:off x="2762251" y="2831307"/>
            <a:ext cx="2463446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Connection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Establishment</a:t>
            </a:r>
          </a:p>
        </p:txBody>
      </p:sp>
      <p:sp>
        <p:nvSpPr>
          <p:cNvPr id="3900458" name="Text Box 42"/>
          <p:cNvSpPr txBox="1">
            <a:spLocks noChangeArrowheads="1"/>
          </p:cNvSpPr>
          <p:nvPr/>
        </p:nvSpPr>
        <p:spPr bwMode="auto">
          <a:xfrm>
            <a:off x="2952751" y="8089107"/>
            <a:ext cx="1883159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ea typeface="ヒラギノ角ゴ Pro W3" pitchFamily="16" charset="-128"/>
              </a:rPr>
              <a:t>Connection</a:t>
            </a:r>
            <a:br>
              <a:rPr lang="en-US" sz="2700">
                <a:ea typeface="ヒラギノ角ゴ Pro W3" pitchFamily="16" charset="-128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</a:t>
            </a:r>
          </a:p>
        </p:txBody>
      </p:sp>
      <p:sp>
        <p:nvSpPr>
          <p:cNvPr id="3900459" name="Text Box 43"/>
          <p:cNvSpPr txBox="1">
            <a:spLocks noChangeArrowheads="1"/>
          </p:cNvSpPr>
          <p:nvPr/>
        </p:nvSpPr>
        <p:spPr bwMode="auto">
          <a:xfrm>
            <a:off x="3164682" y="5460207"/>
            <a:ext cx="1514662" cy="96947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algn="ctr" defTabSz="1369220" eaLnBrk="0" hangingPunct="0">
              <a:buClr>
                <a:srgbClr val="FF0000"/>
              </a:buClr>
            </a:pP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</a:t>
            </a:r>
            <a:b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7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Transfer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2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9444E-6 -2.46914E-6 L 0.25 -2.46914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00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4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34568E-6 L -0.25 -2.34568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390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900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7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-0.25 -4.07407E-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55" grpId="0" animBg="1"/>
      <p:bldP spid="3900456" grpId="0" animBg="1"/>
      <p:bldP spid="3900458" grpId="0"/>
      <p:bldP spid="390045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are connectionless and connection-oriented</a:t>
            </a:r>
            <a:b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protocols good for? Do we need both kinds?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89112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Error Detection and Correction</a:t>
            </a:r>
          </a:p>
        </p:txBody>
      </p:sp>
      <p:sp>
        <p:nvSpPr>
          <p:cNvPr id="390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Bit errors</a:t>
            </a:r>
          </a:p>
          <a:p>
            <a:r>
              <a:rPr lang="en-US"/>
              <a:t>Packet loss</a:t>
            </a:r>
          </a:p>
          <a:p>
            <a:r>
              <a:rPr lang="en-US"/>
              <a:t>Out-of-sequence delivery</a:t>
            </a:r>
          </a:p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28422">
            <a:off x="4100805" y="1869481"/>
            <a:ext cx="9265535" cy="11064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93773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938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 flipH="1">
            <a:off x="4572000" y="2322591"/>
            <a:ext cx="11430000" cy="8908626"/>
          </a:xfrm>
          <a:prstGeom prst="rect">
            <a:avLst/>
          </a:prstGeom>
          <a:noFill/>
        </p:spPr>
      </p:pic>
      <p:pic>
        <p:nvPicPr>
          <p:cNvPr id="4007939" name="Picture 3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28765">
            <a:off x="9641682" y="4490647"/>
            <a:ext cx="2543175" cy="174783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0" name="Rectangle 4"/>
          <p:cNvSpPr>
            <a:spLocks noGrp="1" noChangeArrowheads="1"/>
          </p:cNvSpPr>
          <p:nvPr>
            <p:ph type="title"/>
          </p:nvPr>
        </p:nvSpPr>
        <p:spPr>
          <a:xfrm>
            <a:off x="1200955" y="33424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133</a:t>
            </a:fld>
            <a:endParaRPr lang="en-US"/>
          </a:p>
        </p:txBody>
      </p:sp>
      <p:pic>
        <p:nvPicPr>
          <p:cNvPr id="4007941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372114">
            <a:off x="11845430" y="4182227"/>
            <a:ext cx="2071688" cy="145494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</p:pic>
      <p:sp>
        <p:nvSpPr>
          <p:cNvPr id="4007942" name="Text Box 6"/>
          <p:cNvSpPr txBox="1">
            <a:spLocks noChangeArrowheads="1"/>
          </p:cNvSpPr>
          <p:nvPr/>
        </p:nvSpPr>
        <p:spPr bwMode="auto">
          <a:xfrm>
            <a:off x="2681288" y="4182717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3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</a:t>
            </a:r>
          </a:p>
        </p:txBody>
      </p:sp>
      <p:sp>
        <p:nvSpPr>
          <p:cNvPr id="4007943" name="AutoShape 7"/>
          <p:cNvSpPr>
            <a:spLocks noChangeArrowheads="1"/>
          </p:cNvSpPr>
          <p:nvPr/>
        </p:nvSpPr>
        <p:spPr bwMode="auto">
          <a:xfrm>
            <a:off x="5617370" y="4173625"/>
            <a:ext cx="1042988" cy="1008787"/>
          </a:xfrm>
          <a:prstGeom prst="rightArrow">
            <a:avLst>
              <a:gd name="adj1" fmla="val 50000"/>
              <a:gd name="adj2" fmla="val 51926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4" name="Text Box 8"/>
          <p:cNvSpPr txBox="1">
            <a:spLocks noChangeArrowheads="1"/>
          </p:cNvSpPr>
          <p:nvPr/>
        </p:nvSpPr>
        <p:spPr bwMode="auto">
          <a:xfrm>
            <a:off x="2681288" y="5340005"/>
            <a:ext cx="2736839" cy="92333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Layer 4 address</a:t>
            </a:r>
            <a:b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gets us here…</a:t>
            </a:r>
          </a:p>
        </p:txBody>
      </p:sp>
      <p:sp>
        <p:nvSpPr>
          <p:cNvPr id="4007945" name="AutoShape 9"/>
          <p:cNvSpPr>
            <a:spLocks noChangeArrowheads="1"/>
          </p:cNvSpPr>
          <p:nvPr/>
        </p:nvSpPr>
        <p:spPr bwMode="auto">
          <a:xfrm>
            <a:off x="5738813" y="5247419"/>
            <a:ext cx="5174457" cy="1175772"/>
          </a:xfrm>
          <a:prstGeom prst="rightArrow">
            <a:avLst>
              <a:gd name="adj1" fmla="val 42861"/>
              <a:gd name="adj2" fmla="val 52208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4007946" name="Text Box 10"/>
          <p:cNvSpPr txBox="1">
            <a:spLocks noChangeArrowheads="1"/>
          </p:cNvSpPr>
          <p:nvPr/>
        </p:nvSpPr>
        <p:spPr bwMode="auto">
          <a:xfrm>
            <a:off x="11772901" y="1594483"/>
            <a:ext cx="1653209" cy="507831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…or here</a:t>
            </a:r>
          </a:p>
        </p:txBody>
      </p:sp>
      <p:sp>
        <p:nvSpPr>
          <p:cNvPr id="4007947" name="AutoShape 11"/>
          <p:cNvSpPr>
            <a:spLocks noChangeArrowheads="1"/>
          </p:cNvSpPr>
          <p:nvPr/>
        </p:nvSpPr>
        <p:spPr bwMode="auto">
          <a:xfrm rot="5400000">
            <a:off x="11520488" y="2571116"/>
            <a:ext cx="2057400" cy="1161038"/>
          </a:xfrm>
          <a:prstGeom prst="rightArrow">
            <a:avLst>
              <a:gd name="adj1" fmla="val 43407"/>
              <a:gd name="adj2" fmla="val 52473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anchor="ctr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181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0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0079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007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0079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400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0079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7942" grpId="0"/>
      <p:bldP spid="4007943" grpId="0" animBg="1"/>
      <p:bldP spid="4007944" grpId="0"/>
      <p:bldP spid="4007945" grpId="0" animBg="1"/>
      <p:bldP spid="4007946" grpId="0"/>
      <p:bldP spid="4007947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Servers and Listening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Requests for multiple services to a single server</a:t>
            </a:r>
          </a:p>
          <a:p>
            <a:r>
              <a:rPr lang="en-US"/>
              <a:t>Each request initiates a transport session</a:t>
            </a:r>
          </a:p>
          <a:p>
            <a:r>
              <a:rPr lang="en-US"/>
              <a:t>The server listens for a request on a specific port to know which application to activate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7588" y="3086100"/>
            <a:ext cx="2593704" cy="19389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2688" y="2514600"/>
            <a:ext cx="2043113" cy="25146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6057900" y="3314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6209231" y="2743200"/>
            <a:ext cx="27799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SMTP Request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35679" y="3355286"/>
            <a:ext cx="269336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HTTP Request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9893" y="3945575"/>
            <a:ext cx="241604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FTP Request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6078255" y="38862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6078255" y="4457700"/>
            <a:ext cx="4229100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11887200" y="3200401"/>
            <a:ext cx="3169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Passive Listening</a:t>
            </a:r>
          </a:p>
          <a:p>
            <a:r>
              <a:rPr lang="en-US" sz="3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on Multiple Ports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75859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Well-Known TCP/UDP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Port identifies higher layer protocol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g0411_well-known-tcp-udp-po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0401" y="3210401"/>
            <a:ext cx="12180809" cy="60479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454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271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Enhanced Functionality</a:t>
            </a:r>
          </a:p>
        </p:txBody>
      </p:sp>
      <p:sp>
        <p:nvSpPr>
          <p:cNvPr id="3912713" name="Rectangle 9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2407185" cy="6967198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Security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TCP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encryption capability</a:t>
            </a:r>
          </a:p>
          <a:p>
            <a:pPr lvl="1">
              <a:lnSpc>
                <a:spcPct val="90000"/>
              </a:lnSpc>
            </a:pPr>
            <a:r>
              <a:rPr lang="en-US"/>
              <a:t>Protocol can implement an authentication capability</a:t>
            </a:r>
          </a:p>
          <a:p>
            <a:pPr lvl="1"/>
            <a:r>
              <a:rPr lang="en-US"/>
              <a:t>Transport Layer Security (TLS)</a:t>
            </a:r>
          </a:p>
          <a:p>
            <a:pPr>
              <a:lnSpc>
                <a:spcPct val="90000"/>
              </a:lnSpc>
            </a:pPr>
            <a:r>
              <a:rPr lang="en-US"/>
              <a:t>Timing</a:t>
            </a:r>
          </a:p>
          <a:p>
            <a:pPr lvl="1">
              <a:lnSpc>
                <a:spcPct val="90000"/>
              </a:lnSpc>
            </a:pPr>
            <a:r>
              <a:rPr lang="en-US"/>
              <a:t>Typically associated with UDP</a:t>
            </a:r>
          </a:p>
          <a:p>
            <a:pPr lvl="1">
              <a:lnSpc>
                <a:spcPct val="90000"/>
              </a:lnSpc>
            </a:pPr>
            <a:r>
              <a:rPr lang="en-US"/>
              <a:t>Critical for applications containing time-sensitive information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Voice applications</a:t>
            </a:r>
          </a:p>
          <a:p>
            <a:pPr lvl="2">
              <a:lnSpc>
                <a:spcPct val="90000"/>
              </a:lnSpc>
            </a:pPr>
            <a:r>
              <a:rPr lang="en-US" sz="3200"/>
              <a:t>Video applications</a:t>
            </a:r>
          </a:p>
          <a:p>
            <a:pPr lvl="1"/>
            <a:r>
              <a:rPr lang="en-US"/>
              <a:t>Real-Time Transport Protocol (RTP)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C186FB76-654A-E7F4-CB74-5969196C53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DD2A6582-9176-21DA-945D-9CE3DD241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525759" y="251818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40715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130.1.1.0:80 refers to the Web server at this IP address</a:t>
            </a:r>
          </a:p>
          <a:p>
            <a:r>
              <a:rPr lang="en-US"/>
              <a:t>Socket = IP address + port number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137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G0412_Socket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29075" y="2664619"/>
            <a:ext cx="10229850" cy="4957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202044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secure encrypted connection between client and server</a:t>
            </a:r>
          </a:p>
          <a:p>
            <a:r>
              <a:rPr lang="en-US"/>
              <a:t>Replaced Secure Socket Layer (SSL) although the terminology of SSL continues to be used</a:t>
            </a:r>
          </a:p>
          <a:p>
            <a:r>
              <a:rPr lang="en-US"/>
              <a:t>Part of HTTPS (port 443) for secure web traffic</a:t>
            </a:r>
          </a:p>
          <a:p>
            <a:r>
              <a:rPr lang="en-US"/>
              <a:t>Combines authentication and encryption</a:t>
            </a:r>
          </a:p>
          <a:p>
            <a:r>
              <a:rPr lang="en-US"/>
              <a:t>Current version 1.3</a:t>
            </a:r>
          </a:p>
          <a:p>
            <a:r>
              <a:rPr lang="en-US"/>
              <a:t>Some systems may still use v1.2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Graphic 4" descr="Lock with solid fill">
            <a:extLst>
              <a:ext uri="{FF2B5EF4-FFF2-40B4-BE49-F238E27FC236}">
                <a16:creationId xmlns:a16="http://schemas.microsoft.com/office/drawing/2014/main" id="{8A7DDC01-97CD-A94B-78BB-B303FD3BB3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30509" y="6042437"/>
            <a:ext cx="2414422" cy="24144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2775157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Cryptography</a:t>
            </a:r>
          </a:p>
        </p:txBody>
      </p:sp>
      <p:sp>
        <p:nvSpPr>
          <p:cNvPr id="4403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science of writing in secret codes</a:t>
            </a:r>
          </a:p>
          <a:p>
            <a:pPr lvl="1"/>
            <a:r>
              <a:rPr lang="en-US" altLang="en-US"/>
              <a:t>Dates back to 1900 BC in Egypt (nonstandard hieroglyphics); probably appeared spontaneously soon after writing was developed</a:t>
            </a:r>
          </a:p>
          <a:p>
            <a:r>
              <a:rPr lang="en-US" altLang="en-US"/>
              <a:t>Necessary in telecommunications when communicating over any untrusted medium or storing sensitive information </a:t>
            </a:r>
          </a:p>
          <a:p>
            <a:r>
              <a:rPr lang="en-US" altLang="en-US"/>
              <a:t>Three types </a:t>
            </a:r>
          </a:p>
          <a:p>
            <a:pPr lvl="1"/>
            <a:r>
              <a:rPr lang="en-US" altLang="en-US"/>
              <a:t>Hash functions</a:t>
            </a:r>
          </a:p>
          <a:p>
            <a:pPr lvl="1"/>
            <a:r>
              <a:rPr lang="en-US" altLang="en-US"/>
              <a:t>Secret key</a:t>
            </a:r>
          </a:p>
          <a:p>
            <a:pPr lvl="1"/>
            <a:r>
              <a:rPr lang="en-US" altLang="en-US"/>
              <a:t>Public key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50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E5F9-D9B7-C58E-FE62-AA2B693E3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Who are the Major Players in Telecom?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4A9AD-7597-C57B-685B-0FBF0EDEE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table will be assigned a domain in telecommunications. Create a list of 3-5 players in your assigned domain.</a:t>
            </a:r>
          </a:p>
          <a:p>
            <a:r>
              <a:rPr lang="en-US"/>
              <a:t>Regulation</a:t>
            </a:r>
          </a:p>
          <a:p>
            <a:r>
              <a:rPr lang="en-US"/>
              <a:t>Voice</a:t>
            </a:r>
          </a:p>
          <a:p>
            <a:r>
              <a:rPr lang="en-US"/>
              <a:t>Internet services</a:t>
            </a:r>
          </a:p>
          <a:p>
            <a:r>
              <a:rPr lang="en-US"/>
              <a:t>Video – consumer</a:t>
            </a:r>
          </a:p>
          <a:p>
            <a:r>
              <a:rPr lang="en-US"/>
              <a:t>Video – business</a:t>
            </a:r>
          </a:p>
          <a:p>
            <a:r>
              <a:rPr lang="en-US"/>
              <a:t>Technology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331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5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Functions</a:t>
            </a:r>
          </a:p>
        </p:txBody>
      </p:sp>
      <p:sp>
        <p:nvSpPr>
          <p:cNvPr id="4405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No key</a:t>
            </a:r>
          </a:p>
          <a:p>
            <a:pPr lvl="1"/>
            <a:r>
              <a:rPr lang="en-US" altLang="en-US"/>
              <a:t>Plaintext is not recoverable from the ciphertext</a:t>
            </a:r>
          </a:p>
          <a:p>
            <a:pPr lvl="1"/>
            <a:r>
              <a:rPr lang="en-US" altLang="en-US"/>
              <a:t>Examples: MD2, MD4, MD5, SHA-1, SHA-256</a:t>
            </a:r>
          </a:p>
          <a:p>
            <a:pPr lvl="1"/>
            <a:r>
              <a:rPr lang="en-US" altLang="en-US"/>
              <a:t>Also called message digests or one-way encryption</a:t>
            </a:r>
          </a:p>
          <a:p>
            <a:r>
              <a:rPr lang="en-US" altLang="en-US"/>
              <a:t>Primary uses: digital signatures and password storage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5252" name="Picture 4" descr="G1646_Hash-Func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91225" y="2524125"/>
            <a:ext cx="62388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564134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Secret Key Cryptography</a:t>
            </a:r>
          </a:p>
        </p:txBody>
      </p:sp>
      <p:sp>
        <p:nvSpPr>
          <p:cNvPr id="4407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Single key</a:t>
            </a:r>
          </a:p>
          <a:p>
            <a:pPr lvl="1"/>
            <a:r>
              <a:rPr lang="en-US" altLang="en-US"/>
              <a:t>Same key is used for encryption and decryption</a:t>
            </a:r>
          </a:p>
          <a:p>
            <a:pPr lvl="1"/>
            <a:r>
              <a:rPr lang="en-US" altLang="en-US"/>
              <a:t>Examples: DES, Triple-DES, IDEA, RC4, RC5, AES</a:t>
            </a:r>
          </a:p>
          <a:p>
            <a:pPr lvl="1"/>
            <a:r>
              <a:rPr lang="en-US" altLang="en-US"/>
              <a:t>Also called symmetric cryptography </a:t>
            </a:r>
          </a:p>
          <a:p>
            <a:r>
              <a:rPr lang="en-US" altLang="en-US"/>
              <a:t>Primary use: Privacy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2915900" y="9534526"/>
            <a:ext cx="3086100" cy="547688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141</a:t>
            </a:fld>
            <a:endParaRPr lang="en-US"/>
          </a:p>
        </p:txBody>
      </p:sp>
      <p:pic>
        <p:nvPicPr>
          <p:cNvPr id="4407300" name="Picture 4" descr="G1647_Secret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5857" y="2514600"/>
            <a:ext cx="8541543" cy="125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01866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Encryption Standard (AES)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144875" cy="6967198"/>
          </a:xfrm>
        </p:spPr>
        <p:txBody>
          <a:bodyPr/>
          <a:lstStyle/>
          <a:p>
            <a:r>
              <a:rPr lang="en-US"/>
              <a:t>Symmetric key cypher with key sizes of 128, 192, and 256 bits</a:t>
            </a:r>
          </a:p>
          <a:p>
            <a:r>
              <a:rPr lang="en-US"/>
              <a:t>Block substitution-permutation cypher based on 128-bit block</a:t>
            </a:r>
          </a:p>
          <a:p>
            <a:r>
              <a:rPr lang="en-US"/>
              <a:t>Number of cycles based on key size</a:t>
            </a:r>
          </a:p>
          <a:p>
            <a:r>
              <a:rPr lang="en-US"/>
              <a:t>Each cycle performs multiple block substitutions, permutations, and mixing to encrypt the data</a:t>
            </a:r>
          </a:p>
          <a:p>
            <a:pPr marL="0" indent="0">
              <a:buNone/>
            </a:pPr>
            <a:r>
              <a:rPr lang="en-US">
                <a:hlinkClick r:id="rId4"/>
              </a:rPr>
              <a:t>ation of the algorithm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2286001" y="9913145"/>
            <a:ext cx="750095" cy="516731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142</a:t>
            </a:fld>
            <a:endParaRPr lang="en-US"/>
          </a:p>
        </p:txBody>
      </p:sp>
      <p:sp>
        <p:nvSpPr>
          <p:cNvPr id="5" name="teal key puzzle piece"/>
          <p:cNvSpPr>
            <a:spLocks/>
          </p:cNvSpPr>
          <p:nvPr/>
        </p:nvSpPr>
        <p:spPr bwMode="auto">
          <a:xfrm>
            <a:off x="9019449" y="6365628"/>
            <a:ext cx="1839051" cy="3578472"/>
          </a:xfrm>
          <a:custGeom>
            <a:avLst/>
            <a:gdLst>
              <a:gd name="T0" fmla="*/ 540 w 647"/>
              <a:gd name="T1" fmla="*/ 509 h 973"/>
              <a:gd name="T2" fmla="*/ 593 w 647"/>
              <a:gd name="T3" fmla="*/ 540 h 973"/>
              <a:gd name="T4" fmla="*/ 647 w 647"/>
              <a:gd name="T5" fmla="*/ 486 h 973"/>
              <a:gd name="T6" fmla="*/ 593 w 647"/>
              <a:gd name="T7" fmla="*/ 433 h 973"/>
              <a:gd name="T8" fmla="*/ 540 w 647"/>
              <a:gd name="T9" fmla="*/ 463 h 973"/>
              <a:gd name="T10" fmla="*/ 523 w 647"/>
              <a:gd name="T11" fmla="*/ 425 h 973"/>
              <a:gd name="T12" fmla="*/ 523 w 647"/>
              <a:gd name="T13" fmla="*/ 1 h 973"/>
              <a:gd name="T14" fmla="*/ 487 w 647"/>
              <a:gd name="T15" fmla="*/ 0 h 973"/>
              <a:gd name="T16" fmla="*/ 0 w 647"/>
              <a:gd name="T17" fmla="*/ 486 h 973"/>
              <a:gd name="T18" fmla="*/ 487 w 647"/>
              <a:gd name="T19" fmla="*/ 973 h 973"/>
              <a:gd name="T20" fmla="*/ 523 w 647"/>
              <a:gd name="T21" fmla="*/ 972 h 973"/>
              <a:gd name="T22" fmla="*/ 523 w 647"/>
              <a:gd name="T23" fmla="*/ 548 h 973"/>
              <a:gd name="T24" fmla="*/ 540 w 647"/>
              <a:gd name="T25" fmla="*/ 509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47" h="973">
                <a:moveTo>
                  <a:pt x="540" y="509"/>
                </a:moveTo>
                <a:cubicBezTo>
                  <a:pt x="557" y="509"/>
                  <a:pt x="555" y="540"/>
                  <a:pt x="593" y="540"/>
                </a:cubicBezTo>
                <a:cubicBezTo>
                  <a:pt x="623" y="540"/>
                  <a:pt x="647" y="516"/>
                  <a:pt x="647" y="486"/>
                </a:cubicBezTo>
                <a:cubicBezTo>
                  <a:pt x="647" y="457"/>
                  <a:pt x="623" y="433"/>
                  <a:pt x="593" y="433"/>
                </a:cubicBezTo>
                <a:cubicBezTo>
                  <a:pt x="555" y="433"/>
                  <a:pt x="557" y="463"/>
                  <a:pt x="540" y="463"/>
                </a:cubicBezTo>
                <a:cubicBezTo>
                  <a:pt x="521" y="463"/>
                  <a:pt x="523" y="425"/>
                  <a:pt x="523" y="425"/>
                </a:cubicBezTo>
                <a:cubicBezTo>
                  <a:pt x="523" y="1"/>
                  <a:pt x="523" y="1"/>
                  <a:pt x="523" y="1"/>
                </a:cubicBezTo>
                <a:cubicBezTo>
                  <a:pt x="511" y="0"/>
                  <a:pt x="499" y="0"/>
                  <a:pt x="487" y="0"/>
                </a:cubicBezTo>
                <a:cubicBezTo>
                  <a:pt x="218" y="0"/>
                  <a:pt x="0" y="218"/>
                  <a:pt x="0" y="486"/>
                </a:cubicBezTo>
                <a:cubicBezTo>
                  <a:pt x="0" y="755"/>
                  <a:pt x="218" y="973"/>
                  <a:pt x="487" y="973"/>
                </a:cubicBezTo>
                <a:cubicBezTo>
                  <a:pt x="499" y="973"/>
                  <a:pt x="511" y="973"/>
                  <a:pt x="523" y="972"/>
                </a:cubicBezTo>
                <a:cubicBezTo>
                  <a:pt x="523" y="548"/>
                  <a:pt x="523" y="548"/>
                  <a:pt x="523" y="548"/>
                </a:cubicBezTo>
                <a:cubicBezTo>
                  <a:pt x="523" y="548"/>
                  <a:pt x="521" y="509"/>
                  <a:pt x="540" y="509"/>
                </a:cubicBezTo>
                <a:close/>
              </a:path>
            </a:pathLst>
          </a:custGeom>
          <a:solidFill>
            <a:srgbClr val="0432FF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6" name="red key puzzle piece"/>
          <p:cNvSpPr>
            <a:spLocks/>
          </p:cNvSpPr>
          <p:nvPr/>
        </p:nvSpPr>
        <p:spPr bwMode="auto">
          <a:xfrm>
            <a:off x="10515600" y="6374940"/>
            <a:ext cx="2018148" cy="3569160"/>
          </a:xfrm>
          <a:custGeom>
            <a:avLst/>
            <a:gdLst>
              <a:gd name="T0" fmla="*/ 603 w 710"/>
              <a:gd name="T1" fmla="*/ 508 h 971"/>
              <a:gd name="T2" fmla="*/ 657 w 710"/>
              <a:gd name="T3" fmla="*/ 539 h 971"/>
              <a:gd name="T4" fmla="*/ 710 w 710"/>
              <a:gd name="T5" fmla="*/ 485 h 971"/>
              <a:gd name="T6" fmla="*/ 657 w 710"/>
              <a:gd name="T7" fmla="*/ 432 h 971"/>
              <a:gd name="T8" fmla="*/ 603 w 710"/>
              <a:gd name="T9" fmla="*/ 462 h 971"/>
              <a:gd name="T10" fmla="*/ 587 w 710"/>
              <a:gd name="T11" fmla="*/ 424 h 971"/>
              <a:gd name="T12" fmla="*/ 587 w 710"/>
              <a:gd name="T13" fmla="*/ 258 h 971"/>
              <a:gd name="T14" fmla="*/ 396 w 710"/>
              <a:gd name="T15" fmla="*/ 258 h 971"/>
              <a:gd name="T16" fmla="*/ 2 w 710"/>
              <a:gd name="T17" fmla="*/ 0 h 971"/>
              <a:gd name="T18" fmla="*/ 2 w 710"/>
              <a:gd name="T19" fmla="*/ 424 h 971"/>
              <a:gd name="T20" fmla="*/ 19 w 710"/>
              <a:gd name="T21" fmla="*/ 462 h 971"/>
              <a:gd name="T22" fmla="*/ 72 w 710"/>
              <a:gd name="T23" fmla="*/ 432 h 971"/>
              <a:gd name="T24" fmla="*/ 126 w 710"/>
              <a:gd name="T25" fmla="*/ 485 h 971"/>
              <a:gd name="T26" fmla="*/ 72 w 710"/>
              <a:gd name="T27" fmla="*/ 539 h 971"/>
              <a:gd name="T28" fmla="*/ 19 w 710"/>
              <a:gd name="T29" fmla="*/ 508 h 971"/>
              <a:gd name="T30" fmla="*/ 2 w 710"/>
              <a:gd name="T31" fmla="*/ 547 h 971"/>
              <a:gd name="T32" fmla="*/ 2 w 710"/>
              <a:gd name="T33" fmla="*/ 971 h 971"/>
              <a:gd name="T34" fmla="*/ 396 w 710"/>
              <a:gd name="T35" fmla="*/ 713 h 971"/>
              <a:gd name="T36" fmla="*/ 443 w 710"/>
              <a:gd name="T37" fmla="*/ 713 h 971"/>
              <a:gd name="T38" fmla="*/ 467 w 710"/>
              <a:gd name="T39" fmla="*/ 703 h 971"/>
              <a:gd name="T40" fmla="*/ 517 w 710"/>
              <a:gd name="T41" fmla="*/ 650 h 971"/>
              <a:gd name="T42" fmla="*/ 563 w 710"/>
              <a:gd name="T43" fmla="*/ 703 h 971"/>
              <a:gd name="T44" fmla="*/ 587 w 710"/>
              <a:gd name="T45" fmla="*/ 713 h 971"/>
              <a:gd name="T46" fmla="*/ 587 w 710"/>
              <a:gd name="T47" fmla="*/ 547 h 971"/>
              <a:gd name="T48" fmla="*/ 603 w 710"/>
              <a:gd name="T49" fmla="*/ 508 h 9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710" h="971">
                <a:moveTo>
                  <a:pt x="603" y="508"/>
                </a:moveTo>
                <a:cubicBezTo>
                  <a:pt x="621" y="508"/>
                  <a:pt x="619" y="539"/>
                  <a:pt x="657" y="539"/>
                </a:cubicBezTo>
                <a:cubicBezTo>
                  <a:pt x="686" y="539"/>
                  <a:pt x="710" y="515"/>
                  <a:pt x="710" y="485"/>
                </a:cubicBezTo>
                <a:cubicBezTo>
                  <a:pt x="710" y="456"/>
                  <a:pt x="686" y="432"/>
                  <a:pt x="657" y="432"/>
                </a:cubicBezTo>
                <a:cubicBezTo>
                  <a:pt x="619" y="432"/>
                  <a:pt x="621" y="462"/>
                  <a:pt x="603" y="462"/>
                </a:cubicBezTo>
                <a:cubicBezTo>
                  <a:pt x="585" y="462"/>
                  <a:pt x="587" y="424"/>
                  <a:pt x="587" y="424"/>
                </a:cubicBezTo>
                <a:cubicBezTo>
                  <a:pt x="587" y="258"/>
                  <a:pt x="587" y="258"/>
                  <a:pt x="587" y="258"/>
                </a:cubicBezTo>
                <a:cubicBezTo>
                  <a:pt x="396" y="258"/>
                  <a:pt x="396" y="258"/>
                  <a:pt x="396" y="258"/>
                </a:cubicBezTo>
                <a:cubicBezTo>
                  <a:pt x="320" y="114"/>
                  <a:pt x="173" y="13"/>
                  <a:pt x="2" y="0"/>
                </a:cubicBezTo>
                <a:cubicBezTo>
                  <a:pt x="2" y="424"/>
                  <a:pt x="2" y="424"/>
                  <a:pt x="2" y="424"/>
                </a:cubicBezTo>
                <a:cubicBezTo>
                  <a:pt x="2" y="424"/>
                  <a:pt x="0" y="462"/>
                  <a:pt x="19" y="462"/>
                </a:cubicBezTo>
                <a:cubicBezTo>
                  <a:pt x="36" y="462"/>
                  <a:pt x="34" y="432"/>
                  <a:pt x="72" y="432"/>
                </a:cubicBezTo>
                <a:cubicBezTo>
                  <a:pt x="102" y="432"/>
                  <a:pt x="126" y="456"/>
                  <a:pt x="126" y="485"/>
                </a:cubicBezTo>
                <a:cubicBezTo>
                  <a:pt x="126" y="515"/>
                  <a:pt x="102" y="539"/>
                  <a:pt x="72" y="539"/>
                </a:cubicBezTo>
                <a:cubicBezTo>
                  <a:pt x="34" y="539"/>
                  <a:pt x="36" y="508"/>
                  <a:pt x="19" y="508"/>
                </a:cubicBezTo>
                <a:cubicBezTo>
                  <a:pt x="0" y="508"/>
                  <a:pt x="2" y="547"/>
                  <a:pt x="2" y="547"/>
                </a:cubicBezTo>
                <a:cubicBezTo>
                  <a:pt x="2" y="971"/>
                  <a:pt x="2" y="971"/>
                  <a:pt x="2" y="971"/>
                </a:cubicBezTo>
                <a:cubicBezTo>
                  <a:pt x="173" y="958"/>
                  <a:pt x="320" y="857"/>
                  <a:pt x="396" y="713"/>
                </a:cubicBezTo>
                <a:cubicBezTo>
                  <a:pt x="443" y="713"/>
                  <a:pt x="443" y="713"/>
                  <a:pt x="443" y="713"/>
                </a:cubicBezTo>
                <a:cubicBezTo>
                  <a:pt x="452" y="713"/>
                  <a:pt x="461" y="710"/>
                  <a:pt x="467" y="703"/>
                </a:cubicBezTo>
                <a:cubicBezTo>
                  <a:pt x="517" y="650"/>
                  <a:pt x="517" y="650"/>
                  <a:pt x="517" y="650"/>
                </a:cubicBezTo>
                <a:cubicBezTo>
                  <a:pt x="563" y="703"/>
                  <a:pt x="563" y="703"/>
                  <a:pt x="563" y="703"/>
                </a:cubicBezTo>
                <a:cubicBezTo>
                  <a:pt x="569" y="709"/>
                  <a:pt x="578" y="713"/>
                  <a:pt x="587" y="713"/>
                </a:cubicBezTo>
                <a:cubicBezTo>
                  <a:pt x="587" y="547"/>
                  <a:pt x="587" y="547"/>
                  <a:pt x="587" y="547"/>
                </a:cubicBezTo>
                <a:cubicBezTo>
                  <a:pt x="587" y="547"/>
                  <a:pt x="585" y="508"/>
                  <a:pt x="603" y="508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chemeClr val="tx1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7" name="green key puzzle piece"/>
          <p:cNvSpPr>
            <a:spLocks/>
          </p:cNvSpPr>
          <p:nvPr/>
        </p:nvSpPr>
        <p:spPr bwMode="auto">
          <a:xfrm>
            <a:off x="12155052" y="7315742"/>
            <a:ext cx="2018148" cy="1672851"/>
          </a:xfrm>
          <a:custGeom>
            <a:avLst/>
            <a:gdLst>
              <a:gd name="T0" fmla="*/ 603 w 710"/>
              <a:gd name="T1" fmla="*/ 250 h 455"/>
              <a:gd name="T2" fmla="*/ 656 w 710"/>
              <a:gd name="T3" fmla="*/ 281 h 455"/>
              <a:gd name="T4" fmla="*/ 710 w 710"/>
              <a:gd name="T5" fmla="*/ 227 h 455"/>
              <a:gd name="T6" fmla="*/ 656 w 710"/>
              <a:gd name="T7" fmla="*/ 174 h 455"/>
              <a:gd name="T8" fmla="*/ 603 w 710"/>
              <a:gd name="T9" fmla="*/ 204 h 455"/>
              <a:gd name="T10" fmla="*/ 586 w 710"/>
              <a:gd name="T11" fmla="*/ 166 h 455"/>
              <a:gd name="T12" fmla="*/ 586 w 710"/>
              <a:gd name="T13" fmla="*/ 0 h 455"/>
              <a:gd name="T14" fmla="*/ 2 w 710"/>
              <a:gd name="T15" fmla="*/ 0 h 455"/>
              <a:gd name="T16" fmla="*/ 2 w 710"/>
              <a:gd name="T17" fmla="*/ 166 h 455"/>
              <a:gd name="T18" fmla="*/ 18 w 710"/>
              <a:gd name="T19" fmla="*/ 204 h 455"/>
              <a:gd name="T20" fmla="*/ 72 w 710"/>
              <a:gd name="T21" fmla="*/ 174 h 455"/>
              <a:gd name="T22" fmla="*/ 125 w 710"/>
              <a:gd name="T23" fmla="*/ 227 h 455"/>
              <a:gd name="T24" fmla="*/ 72 w 710"/>
              <a:gd name="T25" fmla="*/ 281 h 455"/>
              <a:gd name="T26" fmla="*/ 18 w 710"/>
              <a:gd name="T27" fmla="*/ 250 h 455"/>
              <a:gd name="T28" fmla="*/ 2 w 710"/>
              <a:gd name="T29" fmla="*/ 289 h 455"/>
              <a:gd name="T30" fmla="*/ 2 w 710"/>
              <a:gd name="T31" fmla="*/ 455 h 455"/>
              <a:gd name="T32" fmla="*/ 3 w 710"/>
              <a:gd name="T33" fmla="*/ 455 h 455"/>
              <a:gd name="T34" fmla="*/ 89 w 710"/>
              <a:gd name="T35" fmla="*/ 455 h 455"/>
              <a:gd name="T36" fmla="*/ 112 w 710"/>
              <a:gd name="T37" fmla="*/ 446 h 455"/>
              <a:gd name="T38" fmla="*/ 143 w 710"/>
              <a:gd name="T39" fmla="*/ 416 h 455"/>
              <a:gd name="T40" fmla="*/ 184 w 710"/>
              <a:gd name="T41" fmla="*/ 448 h 455"/>
              <a:gd name="T42" fmla="*/ 205 w 710"/>
              <a:gd name="T43" fmla="*/ 455 h 455"/>
              <a:gd name="T44" fmla="*/ 370 w 710"/>
              <a:gd name="T45" fmla="*/ 455 h 455"/>
              <a:gd name="T46" fmla="*/ 391 w 710"/>
              <a:gd name="T47" fmla="*/ 449 h 455"/>
              <a:gd name="T48" fmla="*/ 476 w 710"/>
              <a:gd name="T49" fmla="*/ 385 h 455"/>
              <a:gd name="T50" fmla="*/ 562 w 710"/>
              <a:gd name="T51" fmla="*/ 449 h 455"/>
              <a:gd name="T52" fmla="*/ 582 w 710"/>
              <a:gd name="T53" fmla="*/ 455 h 455"/>
              <a:gd name="T54" fmla="*/ 586 w 710"/>
              <a:gd name="T55" fmla="*/ 455 h 455"/>
              <a:gd name="T56" fmla="*/ 586 w 710"/>
              <a:gd name="T57" fmla="*/ 289 h 455"/>
              <a:gd name="T58" fmla="*/ 603 w 710"/>
              <a:gd name="T59" fmla="*/ 25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10" h="455">
                <a:moveTo>
                  <a:pt x="603" y="250"/>
                </a:moveTo>
                <a:cubicBezTo>
                  <a:pt x="620" y="250"/>
                  <a:pt x="618" y="281"/>
                  <a:pt x="656" y="281"/>
                </a:cubicBezTo>
                <a:cubicBezTo>
                  <a:pt x="686" y="281"/>
                  <a:pt x="710" y="257"/>
                  <a:pt x="710" y="227"/>
                </a:cubicBezTo>
                <a:cubicBezTo>
                  <a:pt x="710" y="198"/>
                  <a:pt x="686" y="174"/>
                  <a:pt x="656" y="174"/>
                </a:cubicBezTo>
                <a:cubicBezTo>
                  <a:pt x="618" y="174"/>
                  <a:pt x="620" y="204"/>
                  <a:pt x="603" y="204"/>
                </a:cubicBezTo>
                <a:cubicBezTo>
                  <a:pt x="585" y="204"/>
                  <a:pt x="586" y="166"/>
                  <a:pt x="586" y="166"/>
                </a:cubicBezTo>
                <a:cubicBezTo>
                  <a:pt x="586" y="0"/>
                  <a:pt x="586" y="0"/>
                  <a:pt x="586" y="0"/>
                </a:cubicBezTo>
                <a:cubicBezTo>
                  <a:pt x="2" y="0"/>
                  <a:pt x="2" y="0"/>
                  <a:pt x="2" y="0"/>
                </a:cubicBezTo>
                <a:cubicBezTo>
                  <a:pt x="2" y="166"/>
                  <a:pt x="2" y="166"/>
                  <a:pt x="2" y="166"/>
                </a:cubicBezTo>
                <a:cubicBezTo>
                  <a:pt x="2" y="166"/>
                  <a:pt x="0" y="204"/>
                  <a:pt x="18" y="204"/>
                </a:cubicBezTo>
                <a:cubicBezTo>
                  <a:pt x="36" y="204"/>
                  <a:pt x="34" y="174"/>
                  <a:pt x="72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2" y="281"/>
                </a:cubicBezTo>
                <a:cubicBezTo>
                  <a:pt x="34" y="281"/>
                  <a:pt x="36" y="250"/>
                  <a:pt x="18" y="250"/>
                </a:cubicBezTo>
                <a:cubicBezTo>
                  <a:pt x="0" y="250"/>
                  <a:pt x="2" y="289"/>
                  <a:pt x="2" y="289"/>
                </a:cubicBezTo>
                <a:cubicBezTo>
                  <a:pt x="2" y="455"/>
                  <a:pt x="2" y="455"/>
                  <a:pt x="2" y="455"/>
                </a:cubicBezTo>
                <a:cubicBezTo>
                  <a:pt x="2" y="455"/>
                  <a:pt x="2" y="455"/>
                  <a:pt x="3" y="455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98" y="455"/>
                  <a:pt x="106" y="452"/>
                  <a:pt x="112" y="446"/>
                </a:cubicBezTo>
                <a:cubicBezTo>
                  <a:pt x="143" y="416"/>
                  <a:pt x="143" y="416"/>
                  <a:pt x="143" y="416"/>
                </a:cubicBezTo>
                <a:cubicBezTo>
                  <a:pt x="184" y="448"/>
                  <a:pt x="184" y="448"/>
                  <a:pt x="184" y="448"/>
                </a:cubicBezTo>
                <a:cubicBezTo>
                  <a:pt x="189" y="453"/>
                  <a:pt x="197" y="455"/>
                  <a:pt x="205" y="455"/>
                </a:cubicBezTo>
                <a:cubicBezTo>
                  <a:pt x="370" y="455"/>
                  <a:pt x="370" y="455"/>
                  <a:pt x="370" y="455"/>
                </a:cubicBezTo>
                <a:cubicBezTo>
                  <a:pt x="378" y="455"/>
                  <a:pt x="385" y="453"/>
                  <a:pt x="391" y="449"/>
                </a:cubicBezTo>
                <a:cubicBezTo>
                  <a:pt x="476" y="385"/>
                  <a:pt x="476" y="385"/>
                  <a:pt x="476" y="385"/>
                </a:cubicBezTo>
                <a:cubicBezTo>
                  <a:pt x="562" y="449"/>
                  <a:pt x="562" y="449"/>
                  <a:pt x="562" y="449"/>
                </a:cubicBezTo>
                <a:cubicBezTo>
                  <a:pt x="568" y="453"/>
                  <a:pt x="575" y="455"/>
                  <a:pt x="582" y="455"/>
                </a:cubicBezTo>
                <a:cubicBezTo>
                  <a:pt x="586" y="455"/>
                  <a:pt x="586" y="455"/>
                  <a:pt x="586" y="455"/>
                </a:cubicBezTo>
                <a:cubicBezTo>
                  <a:pt x="586" y="289"/>
                  <a:pt x="586" y="289"/>
                  <a:pt x="586" y="289"/>
                </a:cubicBezTo>
                <a:cubicBezTo>
                  <a:pt x="586" y="289"/>
                  <a:pt x="585" y="250"/>
                  <a:pt x="603" y="250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bg2"/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8" name="blue key piece"/>
          <p:cNvSpPr>
            <a:spLocks/>
          </p:cNvSpPr>
          <p:nvPr/>
        </p:nvSpPr>
        <p:spPr bwMode="auto">
          <a:xfrm>
            <a:off x="13817646" y="7315742"/>
            <a:ext cx="1841454" cy="1672851"/>
          </a:xfrm>
          <a:custGeom>
            <a:avLst/>
            <a:gdLst>
              <a:gd name="T0" fmla="*/ 636 w 648"/>
              <a:gd name="T1" fmla="*/ 208 h 455"/>
              <a:gd name="T2" fmla="*/ 355 w 648"/>
              <a:gd name="T3" fmla="*/ 6 h 455"/>
              <a:gd name="T4" fmla="*/ 335 w 648"/>
              <a:gd name="T5" fmla="*/ 0 h 455"/>
              <a:gd name="T6" fmla="*/ 1 w 648"/>
              <a:gd name="T7" fmla="*/ 0 h 455"/>
              <a:gd name="T8" fmla="*/ 1 w 648"/>
              <a:gd name="T9" fmla="*/ 166 h 455"/>
              <a:gd name="T10" fmla="*/ 18 w 648"/>
              <a:gd name="T11" fmla="*/ 204 h 455"/>
              <a:gd name="T12" fmla="*/ 71 w 648"/>
              <a:gd name="T13" fmla="*/ 174 h 455"/>
              <a:gd name="T14" fmla="*/ 125 w 648"/>
              <a:gd name="T15" fmla="*/ 227 h 455"/>
              <a:gd name="T16" fmla="*/ 71 w 648"/>
              <a:gd name="T17" fmla="*/ 281 h 455"/>
              <a:gd name="T18" fmla="*/ 18 w 648"/>
              <a:gd name="T19" fmla="*/ 250 h 455"/>
              <a:gd name="T20" fmla="*/ 1 w 648"/>
              <a:gd name="T21" fmla="*/ 289 h 455"/>
              <a:gd name="T22" fmla="*/ 1 w 648"/>
              <a:gd name="T23" fmla="*/ 455 h 455"/>
              <a:gd name="T24" fmla="*/ 82 w 648"/>
              <a:gd name="T25" fmla="*/ 455 h 455"/>
              <a:gd name="T26" fmla="*/ 103 w 648"/>
              <a:gd name="T27" fmla="*/ 448 h 455"/>
              <a:gd name="T28" fmla="*/ 147 w 648"/>
              <a:gd name="T29" fmla="*/ 414 h 455"/>
              <a:gd name="T30" fmla="*/ 204 w 648"/>
              <a:gd name="T31" fmla="*/ 450 h 455"/>
              <a:gd name="T32" fmla="*/ 223 w 648"/>
              <a:gd name="T33" fmla="*/ 455 h 455"/>
              <a:gd name="T34" fmla="*/ 273 w 648"/>
              <a:gd name="T35" fmla="*/ 455 h 455"/>
              <a:gd name="T36" fmla="*/ 299 w 648"/>
              <a:gd name="T37" fmla="*/ 443 h 455"/>
              <a:gd name="T38" fmla="*/ 346 w 648"/>
              <a:gd name="T39" fmla="*/ 378 h 455"/>
              <a:gd name="T40" fmla="*/ 398 w 648"/>
              <a:gd name="T41" fmla="*/ 399 h 455"/>
              <a:gd name="T42" fmla="*/ 431 w 648"/>
              <a:gd name="T43" fmla="*/ 395 h 455"/>
              <a:gd name="T44" fmla="*/ 636 w 648"/>
              <a:gd name="T45" fmla="*/ 250 h 455"/>
              <a:gd name="T46" fmla="*/ 648 w 648"/>
              <a:gd name="T47" fmla="*/ 229 h 455"/>
              <a:gd name="T48" fmla="*/ 636 w 648"/>
              <a:gd name="T49" fmla="*/ 208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8" h="455">
                <a:moveTo>
                  <a:pt x="636" y="208"/>
                </a:moveTo>
                <a:cubicBezTo>
                  <a:pt x="355" y="6"/>
                  <a:pt x="355" y="6"/>
                  <a:pt x="355" y="6"/>
                </a:cubicBezTo>
                <a:cubicBezTo>
                  <a:pt x="349" y="2"/>
                  <a:pt x="342" y="0"/>
                  <a:pt x="335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166"/>
                  <a:pt x="1" y="166"/>
                  <a:pt x="1" y="166"/>
                </a:cubicBezTo>
                <a:cubicBezTo>
                  <a:pt x="1" y="166"/>
                  <a:pt x="0" y="204"/>
                  <a:pt x="18" y="204"/>
                </a:cubicBezTo>
                <a:cubicBezTo>
                  <a:pt x="35" y="204"/>
                  <a:pt x="33" y="174"/>
                  <a:pt x="71" y="174"/>
                </a:cubicBezTo>
                <a:cubicBezTo>
                  <a:pt x="101" y="174"/>
                  <a:pt x="125" y="198"/>
                  <a:pt x="125" y="227"/>
                </a:cubicBezTo>
                <a:cubicBezTo>
                  <a:pt x="125" y="257"/>
                  <a:pt x="101" y="281"/>
                  <a:pt x="71" y="281"/>
                </a:cubicBezTo>
                <a:cubicBezTo>
                  <a:pt x="33" y="281"/>
                  <a:pt x="35" y="250"/>
                  <a:pt x="18" y="250"/>
                </a:cubicBezTo>
                <a:cubicBezTo>
                  <a:pt x="0" y="250"/>
                  <a:pt x="1" y="289"/>
                  <a:pt x="1" y="289"/>
                </a:cubicBezTo>
                <a:cubicBezTo>
                  <a:pt x="1" y="455"/>
                  <a:pt x="1" y="455"/>
                  <a:pt x="1" y="455"/>
                </a:cubicBezTo>
                <a:cubicBezTo>
                  <a:pt x="82" y="455"/>
                  <a:pt x="82" y="455"/>
                  <a:pt x="82" y="455"/>
                </a:cubicBezTo>
                <a:cubicBezTo>
                  <a:pt x="90" y="455"/>
                  <a:pt x="97" y="453"/>
                  <a:pt x="103" y="448"/>
                </a:cubicBezTo>
                <a:cubicBezTo>
                  <a:pt x="147" y="414"/>
                  <a:pt x="147" y="414"/>
                  <a:pt x="147" y="414"/>
                </a:cubicBezTo>
                <a:cubicBezTo>
                  <a:pt x="204" y="450"/>
                  <a:pt x="204" y="450"/>
                  <a:pt x="204" y="450"/>
                </a:cubicBezTo>
                <a:cubicBezTo>
                  <a:pt x="210" y="453"/>
                  <a:pt x="216" y="455"/>
                  <a:pt x="223" y="455"/>
                </a:cubicBezTo>
                <a:cubicBezTo>
                  <a:pt x="273" y="455"/>
                  <a:pt x="273" y="455"/>
                  <a:pt x="273" y="455"/>
                </a:cubicBezTo>
                <a:cubicBezTo>
                  <a:pt x="283" y="455"/>
                  <a:pt x="293" y="450"/>
                  <a:pt x="299" y="443"/>
                </a:cubicBezTo>
                <a:cubicBezTo>
                  <a:pt x="346" y="378"/>
                  <a:pt x="346" y="378"/>
                  <a:pt x="346" y="378"/>
                </a:cubicBezTo>
                <a:cubicBezTo>
                  <a:pt x="398" y="399"/>
                  <a:pt x="398" y="399"/>
                  <a:pt x="398" y="399"/>
                </a:cubicBezTo>
                <a:cubicBezTo>
                  <a:pt x="409" y="403"/>
                  <a:pt x="422" y="402"/>
                  <a:pt x="431" y="395"/>
                </a:cubicBezTo>
                <a:cubicBezTo>
                  <a:pt x="636" y="250"/>
                  <a:pt x="636" y="250"/>
                  <a:pt x="636" y="250"/>
                </a:cubicBezTo>
                <a:cubicBezTo>
                  <a:pt x="643" y="245"/>
                  <a:pt x="648" y="237"/>
                  <a:pt x="648" y="229"/>
                </a:cubicBezTo>
                <a:cubicBezTo>
                  <a:pt x="648" y="221"/>
                  <a:pt x="643" y="213"/>
                  <a:pt x="636" y="208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9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Public Key Cryptography</a:t>
            </a:r>
          </a:p>
        </p:txBody>
      </p:sp>
      <p:sp>
        <p:nvSpPr>
          <p:cNvPr id="4409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Two keys based on the prime factors of a large number</a:t>
            </a:r>
          </a:p>
          <a:p>
            <a:pPr lvl="1"/>
            <a:r>
              <a:rPr lang="en-US" altLang="en-US"/>
              <a:t>One key is used for encryption and the other for decryption</a:t>
            </a:r>
          </a:p>
          <a:p>
            <a:pPr lvl="1"/>
            <a:r>
              <a:rPr lang="en-US" altLang="en-US"/>
              <a:t>Examples: RSA, </a:t>
            </a:r>
            <a:r>
              <a:rPr lang="en-US" altLang="en-US" err="1"/>
              <a:t>Diffie</a:t>
            </a:r>
            <a:r>
              <a:rPr lang="en-US" altLang="en-US"/>
              <a:t>-Hellman</a:t>
            </a:r>
          </a:p>
          <a:p>
            <a:pPr lvl="1"/>
            <a:r>
              <a:rPr lang="en-US" altLang="en-US"/>
              <a:t>Also called asymmetric cryptography</a:t>
            </a:r>
          </a:p>
          <a:p>
            <a:r>
              <a:rPr lang="en-US" altLang="en-US"/>
              <a:t>VPN functions </a:t>
            </a:r>
          </a:p>
          <a:p>
            <a:pPr lvl="1"/>
            <a:r>
              <a:rPr lang="en-US" altLang="en-US"/>
              <a:t>Identity verification</a:t>
            </a:r>
          </a:p>
          <a:p>
            <a:pPr lvl="1"/>
            <a:r>
              <a:rPr lang="en-US" altLang="en-US"/>
              <a:t>Secret key exchange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409348" name="Picture 4" descr="G1648_Public-Key-Cryptogra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14900" y="2743201"/>
            <a:ext cx="8555832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12904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err="1"/>
              <a:t>Diffie</a:t>
            </a:r>
            <a:r>
              <a:rPr lang="en-US"/>
              <a:t>-Hellman started the path to public key cryptography</a:t>
            </a:r>
          </a:p>
          <a:p>
            <a:r>
              <a:rPr lang="en-US"/>
              <a:t>RSA was the first approach to public key systems</a:t>
            </a:r>
          </a:p>
          <a:p>
            <a:r>
              <a:rPr lang="en-US"/>
              <a:t>Developed at MIT in 1977</a:t>
            </a:r>
          </a:p>
          <a:p>
            <a:r>
              <a:rPr lang="en-US"/>
              <a:t>Based on creating a public key from the product of two large prime numbers</a:t>
            </a:r>
          </a:p>
          <a:p>
            <a:r>
              <a:rPr lang="en-US"/>
              <a:t>Key length today is 2048 bits</a:t>
            </a:r>
          </a:p>
          <a:p>
            <a:r>
              <a:rPr lang="en-US"/>
              <a:t>Used in certificates </a:t>
            </a:r>
          </a:p>
          <a:p>
            <a:r>
              <a:rPr lang="en-US"/>
              <a:t>Being replaced by Elliptic-curve cryptography using 256-bit keys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851222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5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Sample Application: Email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145</a:t>
            </a:fld>
            <a:endParaRPr lang="en-US"/>
          </a:p>
        </p:txBody>
      </p:sp>
      <p:pic>
        <p:nvPicPr>
          <p:cNvPr id="4415491" name="Picture 3" descr="G1649_Sample-Application-E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0500" y="2255045"/>
            <a:ext cx="11146632" cy="734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765916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Final Comments on Cryptography</a:t>
            </a:r>
          </a:p>
        </p:txBody>
      </p:sp>
      <p:sp>
        <p:nvSpPr>
          <p:cNvPr id="4456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Cryptography alone cannot guarantee 100% security</a:t>
            </a:r>
          </a:p>
          <a:p>
            <a:r>
              <a:rPr lang="en-US" altLang="en-US"/>
              <a:t>But we can achieve a high level of risk acceptance where benefits outweigh the losses</a:t>
            </a:r>
          </a:p>
          <a:p>
            <a:r>
              <a:rPr lang="en-US" altLang="en-US"/>
              <a:t>The goal is to balance the possible with the acceptable</a:t>
            </a:r>
          </a:p>
          <a:p>
            <a:r>
              <a:rPr lang="en-US" altLang="en-US"/>
              <a:t>Strong cryptographic systems can withstand attacks up to a point</a:t>
            </a:r>
          </a:p>
          <a:p>
            <a:r>
              <a:rPr lang="en-US" altLang="en-US"/>
              <a:t>The mathematics is rarely the weak link!</a:t>
            </a:r>
          </a:p>
          <a:p>
            <a:r>
              <a:rPr lang="en-US" altLang="en-US"/>
              <a:t>Must consider the threat, system design, implementation, users, and legal/political environment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18874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Real-Time Transport Protocol (RTP)</a:t>
            </a:r>
          </a:p>
        </p:txBody>
      </p:sp>
      <p:sp>
        <p:nvSpPr>
          <p:cNvPr id="39208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A connection-oriented service building on UDP</a:t>
            </a:r>
          </a:p>
          <a:p>
            <a:pPr lvl="1"/>
            <a:r>
              <a:rPr lang="en-US"/>
              <a:t>Connections are negotiated by other protocols (e.g., RTCP or SIP)</a:t>
            </a:r>
          </a:p>
          <a:p>
            <a:r>
              <a:rPr lang="en-US"/>
              <a:t>Adds several functions to UDP</a:t>
            </a:r>
          </a:p>
          <a:p>
            <a:pPr lvl="1"/>
            <a:r>
              <a:rPr lang="en-US"/>
              <a:t>Sequencing</a:t>
            </a:r>
          </a:p>
          <a:p>
            <a:pPr lvl="1"/>
            <a:r>
              <a:rPr lang="en-US"/>
              <a:t>Packet dependency</a:t>
            </a:r>
          </a:p>
          <a:p>
            <a:pPr lvl="1"/>
            <a:r>
              <a:rPr lang="en-US"/>
              <a:t>Delay</a:t>
            </a:r>
          </a:p>
          <a:p>
            <a:pPr lvl="1"/>
            <a:r>
              <a:rPr lang="en-US"/>
              <a:t>Jitter</a:t>
            </a:r>
          </a:p>
          <a:p>
            <a:r>
              <a:rPr lang="en-US"/>
              <a:t>Commonly used for</a:t>
            </a:r>
          </a:p>
          <a:p>
            <a:pPr lvl="1"/>
            <a:r>
              <a:rPr lang="en-US"/>
              <a:t>Voice over IP (VoIP)</a:t>
            </a:r>
          </a:p>
          <a:p>
            <a:pPr lvl="1"/>
            <a:r>
              <a:rPr lang="en-US"/>
              <a:t>IP telephony (IPT)</a:t>
            </a:r>
          </a:p>
          <a:p>
            <a:pPr lvl="1"/>
            <a:r>
              <a:rPr lang="en-US"/>
              <a:t>IP television (IPTV)</a:t>
            </a:r>
          </a:p>
          <a:p>
            <a:pPr lvl="1"/>
            <a:r>
              <a:rPr lang="en-US"/>
              <a:t>Any audio/video application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147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Stopwatch with solid fill">
            <a:extLst>
              <a:ext uri="{FF2B5EF4-FFF2-40B4-BE49-F238E27FC236}">
                <a16:creationId xmlns:a16="http://schemas.microsoft.com/office/drawing/2014/main" id="{3EB8243C-E028-F5EF-B39B-9ACB4BDDF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528796" y="6289352"/>
            <a:ext cx="2516026" cy="2516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6972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Port Address Translation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Transport Layer header information allows multiple internal hosts to share the same public IP address</a:t>
            </a:r>
          </a:p>
          <a:p>
            <a:r>
              <a:rPr lang="en-US"/>
              <a:t>PAT works closely with NAT</a:t>
            </a:r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B96EA5-B6A7-0167-1D12-7D9F8567A13C}"/>
              </a:ext>
            </a:extLst>
          </p:cNvPr>
          <p:cNvGrpSpPr/>
          <p:nvPr/>
        </p:nvGrpSpPr>
        <p:grpSpPr>
          <a:xfrm>
            <a:off x="2715700" y="2830132"/>
            <a:ext cx="12257600" cy="3814764"/>
            <a:chOff x="2715700" y="2971800"/>
            <a:chExt cx="12257600" cy="3814764"/>
          </a:xfrm>
        </p:grpSpPr>
        <p:grpSp>
          <p:nvGrpSpPr>
            <p:cNvPr id="22" name="Group 21"/>
            <p:cNvGrpSpPr/>
            <p:nvPr/>
          </p:nvGrpSpPr>
          <p:grpSpPr>
            <a:xfrm>
              <a:off x="3429000" y="4343400"/>
              <a:ext cx="11544300" cy="1600200"/>
              <a:chOff x="762000" y="2895600"/>
              <a:chExt cx="7696200" cy="1066800"/>
            </a:xfrm>
          </p:grpSpPr>
          <p:cxnSp>
            <p:nvCxnSpPr>
              <p:cNvPr id="14" name="Straight Arrow Connector 13"/>
              <p:cNvCxnSpPr/>
              <p:nvPr/>
            </p:nvCxnSpPr>
            <p:spPr bwMode="auto">
              <a:xfrm>
                <a:off x="762000" y="3429000"/>
                <a:ext cx="7696200" cy="0"/>
              </a:xfrm>
              <a:prstGeom prst="straightConnector1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" name="Straight Connector 15"/>
              <p:cNvCxnSpPr/>
              <p:nvPr/>
            </p:nvCxnSpPr>
            <p:spPr bwMode="auto">
              <a:xfrm>
                <a:off x="6019800" y="28956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" name="Straight Connector 16"/>
              <p:cNvCxnSpPr/>
              <p:nvPr/>
            </p:nvCxnSpPr>
            <p:spPr bwMode="auto">
              <a:xfrm>
                <a:off x="6248400" y="342900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" name="Straight Connector 20"/>
              <p:cNvCxnSpPr/>
              <p:nvPr/>
            </p:nvCxnSpPr>
            <p:spPr bwMode="auto">
              <a:xfrm>
                <a:off x="8458200" y="3186830"/>
                <a:ext cx="0" cy="533400"/>
              </a:xfrm>
              <a:prstGeom prst="line">
                <a:avLst/>
              </a:prstGeom>
              <a:solidFill>
                <a:schemeClr val="accent1"/>
              </a:solidFill>
              <a:ln w="571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10" name="TextBox 9"/>
            <p:cNvSpPr txBox="1"/>
            <p:nvPr/>
          </p:nvSpPr>
          <p:spPr>
            <a:xfrm>
              <a:off x="2715700" y="4477994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200.1.1.1:5478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15700" y="5429250"/>
              <a:ext cx="2746265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200.1.1.1:6748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61326" y="5429250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192.168.1.30:5478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1326" y="4477994"/>
              <a:ext cx="3385863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192.168.1.20:5478</a:t>
              </a: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57800" y="4114800"/>
              <a:ext cx="2143125" cy="22860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172700" y="2971800"/>
              <a:ext cx="2593704" cy="193893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4200" y="5715001"/>
              <a:ext cx="1714500" cy="107156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230100" y="4347567"/>
              <a:ext cx="2593704" cy="1938933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4760886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D4735B-E717-6D19-2C8C-9095A17FEC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Application Services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FEEE9AC-7C76-F9D2-2F69-FFF4CB826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9797537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Name three technologies that have revolutionized banking</a:t>
            </a:r>
          </a:p>
        </p:txBody>
      </p:sp>
    </p:spTree>
    <p:extLst>
      <p:ext uri="{BB962C8B-B14F-4D97-AF65-F5344CB8AC3E}">
        <p14:creationId xmlns:p14="http://schemas.microsoft.com/office/powerpoint/2010/main" val="23214364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9A41A-FDA7-C024-3173-A4D5302E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It’s All About The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1F82E-EB70-8B9D-986B-3B91FBC9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Applications perform tasks to deliver services to users</a:t>
            </a:r>
          </a:p>
          <a:p>
            <a:r>
              <a:rPr lang="en-US"/>
              <a:t>Communications is the act of users interacting with software performing the desired function</a:t>
            </a:r>
          </a:p>
          <a:p>
            <a:r>
              <a:rPr lang="en-US"/>
              <a:t>Application services define the protocols for communication and services supporting communication</a:t>
            </a:r>
          </a:p>
          <a:p>
            <a:r>
              <a:rPr lang="en-US"/>
              <a:t>Two models exist</a:t>
            </a:r>
          </a:p>
          <a:p>
            <a:pPr lvl="1"/>
            <a:r>
              <a:rPr lang="en-US"/>
              <a:t>Client-server</a:t>
            </a:r>
          </a:p>
          <a:p>
            <a:pPr lvl="1"/>
            <a:r>
              <a:rPr lang="en-US"/>
              <a:t>Peer-to-peer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892C2E4-5506-9FEC-1AEE-B3149EE52716}"/>
              </a:ext>
            </a:extLst>
          </p:cNvPr>
          <p:cNvGrpSpPr/>
          <p:nvPr/>
        </p:nvGrpSpPr>
        <p:grpSpPr>
          <a:xfrm>
            <a:off x="10415587" y="5472113"/>
            <a:ext cx="6829425" cy="4457700"/>
            <a:chOff x="3172277" y="2264570"/>
            <a:chExt cx="11486699" cy="6234112"/>
          </a:xfrm>
        </p:grpSpPr>
        <p:sp>
          <p:nvSpPr>
            <p:cNvPr id="7" name="File">
              <a:extLst>
                <a:ext uri="{FF2B5EF4-FFF2-40B4-BE49-F238E27FC236}">
                  <a16:creationId xmlns:a16="http://schemas.microsoft.com/office/drawing/2014/main" id="{B3A6DFC7-282D-BB1E-73E3-6B1A5EBB7FF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86350" y="2264570"/>
              <a:ext cx="1526382" cy="1088231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4C6C4A2C-41EE-A586-28D8-B64C91F231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101263" y="3236120"/>
              <a:ext cx="4557713" cy="4822032"/>
              <a:chOff x="693" y="1396"/>
              <a:chExt cx="1914" cy="2025"/>
            </a:xfrm>
          </p:grpSpPr>
          <p:grpSp>
            <p:nvGrpSpPr>
              <p:cNvPr id="14" name="Group 5">
                <a:extLst>
                  <a:ext uri="{FF2B5EF4-FFF2-40B4-BE49-F238E27FC236}">
                    <a16:creationId xmlns:a16="http://schemas.microsoft.com/office/drawing/2014/main" id="{EF13F10A-4AF3-9266-5180-21F3DC2A8A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93" y="1396"/>
                <a:ext cx="1914" cy="2025"/>
                <a:chOff x="806" y="1322"/>
                <a:chExt cx="1914" cy="2025"/>
              </a:xfrm>
            </p:grpSpPr>
            <p:pic>
              <p:nvPicPr>
                <p:cNvPr id="16" name="Picture 6" descr="Logo_20Excel">
                  <a:extLst>
                    <a:ext uri="{FF2B5EF4-FFF2-40B4-BE49-F238E27FC236}">
                      <a16:creationId xmlns:a16="http://schemas.microsoft.com/office/drawing/2014/main" id="{6AC32BC6-A240-4B59-8DE3-D6FD07FD71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746" y="2373"/>
                  <a:ext cx="974" cy="974"/>
                </a:xfrm>
                <a:prstGeom prst="rect">
                  <a:avLst/>
                </a:prstGeom>
                <a:noFill/>
              </p:spPr>
            </p:pic>
            <p:pic>
              <p:nvPicPr>
                <p:cNvPr id="17" name="Picture 7" descr="outlook_logo">
                  <a:extLst>
                    <a:ext uri="{FF2B5EF4-FFF2-40B4-BE49-F238E27FC236}">
                      <a16:creationId xmlns:a16="http://schemas.microsoft.com/office/drawing/2014/main" id="{47F06ABD-4B05-65CD-0AEF-AA258D0528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1778" y="1551"/>
                  <a:ext cx="900" cy="9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8" descr="Msword_logo">
                  <a:extLst>
                    <a:ext uri="{FF2B5EF4-FFF2-40B4-BE49-F238E27FC236}">
                      <a16:creationId xmlns:a16="http://schemas.microsoft.com/office/drawing/2014/main" id="{5F2DD35F-A8E9-6151-F662-F1777A863BC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853" y="2275"/>
                  <a:ext cx="971" cy="981"/>
                </a:xfrm>
                <a:prstGeom prst="rect">
                  <a:avLst/>
                </a:prstGeom>
                <a:noFill/>
              </p:spPr>
            </p:pic>
            <p:pic>
              <p:nvPicPr>
                <p:cNvPr id="19" name="Picture 9" descr="powerpoint_logo">
                  <a:extLst>
                    <a:ext uri="{FF2B5EF4-FFF2-40B4-BE49-F238E27FC236}">
                      <a16:creationId xmlns:a16="http://schemas.microsoft.com/office/drawing/2014/main" id="{DF68639B-B268-694A-8775-CFFD39070E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806" y="1322"/>
                  <a:ext cx="996" cy="984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AutoShape 10">
                <a:extLst>
                  <a:ext uri="{FF2B5EF4-FFF2-40B4-BE49-F238E27FC236}">
                    <a16:creationId xmlns:a16="http://schemas.microsoft.com/office/drawing/2014/main" id="{ACCE6421-6B64-B4C7-9A28-2AECA9EFA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4" y="1911"/>
                <a:ext cx="1432" cy="974"/>
              </a:xfrm>
              <a:custGeom>
                <a:avLst/>
                <a:gdLst>
                  <a:gd name="G0" fmla="+- 1673 0 0"/>
                  <a:gd name="G1" fmla="*/ G0 2 1"/>
                  <a:gd name="G2" fmla="+- 21600 0 G1"/>
                  <a:gd name="G3" fmla="*/ G2 G2 1"/>
                  <a:gd name="G4" fmla="*/ G0 G0 1"/>
                  <a:gd name="G5" fmla="+- G3 0 G4"/>
                  <a:gd name="G6" fmla="*/ G5 1 8"/>
                  <a:gd name="G7" fmla="sqrt G6"/>
                  <a:gd name="G8" fmla="*/ G4 1 8"/>
                  <a:gd name="G9" fmla="sqrt G8"/>
                  <a:gd name="G10" fmla="+- G7 G9 0"/>
                  <a:gd name="G11" fmla="+- G7 0 G9"/>
                  <a:gd name="G12" fmla="+- G10 10800 0"/>
                  <a:gd name="G13" fmla="+- 10800 0 G10"/>
                  <a:gd name="G14" fmla="+- G11 10800 0"/>
                  <a:gd name="G15" fmla="+- 10800 0 G11"/>
                  <a:gd name="G16" fmla="+- 21600 0 G0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17817" y="16635"/>
                    </a:moveTo>
                    <a:cubicBezTo>
                      <a:pt x="19180" y="14996"/>
                      <a:pt x="19927" y="12931"/>
                      <a:pt x="19927" y="10800"/>
                    </a:cubicBezTo>
                    <a:cubicBezTo>
                      <a:pt x="19927" y="5759"/>
                      <a:pt x="15840" y="1673"/>
                      <a:pt x="10800" y="1673"/>
                    </a:cubicBezTo>
                    <a:cubicBezTo>
                      <a:pt x="8668" y="1672"/>
                      <a:pt x="6603" y="2419"/>
                      <a:pt x="4964" y="3782"/>
                    </a:cubicBezTo>
                    <a:close/>
                    <a:moveTo>
                      <a:pt x="3782" y="4964"/>
                    </a:moveTo>
                    <a:cubicBezTo>
                      <a:pt x="2419" y="6603"/>
                      <a:pt x="1673" y="8668"/>
                      <a:pt x="1673" y="10799"/>
                    </a:cubicBezTo>
                    <a:cubicBezTo>
                      <a:pt x="1673" y="15840"/>
                      <a:pt x="5759" y="19927"/>
                      <a:pt x="10800" y="19927"/>
                    </a:cubicBezTo>
                    <a:cubicBezTo>
                      <a:pt x="12931" y="19927"/>
                      <a:pt x="14996" y="19180"/>
                      <a:pt x="16635" y="17817"/>
                    </a:cubicBezTo>
                    <a:close/>
                  </a:path>
                </a:pathLst>
              </a:custGeom>
              <a:solidFill>
                <a:srgbClr val="FF000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 anchor="ctr">
                <a:spAutoFit/>
              </a:bodyPr>
              <a:lstStyle/>
              <a:p>
                <a:endParaRPr lang="en-US" sz="2700"/>
              </a:p>
            </p:txBody>
          </p:sp>
        </p:grpSp>
        <p:sp>
          <p:nvSpPr>
            <p:cNvPr id="9" name="AutoShape 14">
              <a:extLst>
                <a:ext uri="{FF2B5EF4-FFF2-40B4-BE49-F238E27FC236}">
                  <a16:creationId xmlns:a16="http://schemas.microsoft.com/office/drawing/2014/main" id="{EE2A36BE-6A5C-345A-7371-9090F108F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7685" y="3781426"/>
              <a:ext cx="2473530" cy="596816"/>
            </a:xfrm>
            <a:prstGeom prst="curvedDownArrow">
              <a:avLst>
                <a:gd name="adj1" fmla="val 53974"/>
                <a:gd name="adj2" fmla="val 120215"/>
                <a:gd name="adj3" fmla="val 47141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0" name="AutoShape 15">
              <a:extLst>
                <a:ext uri="{FF2B5EF4-FFF2-40B4-BE49-F238E27FC236}">
                  <a16:creationId xmlns:a16="http://schemas.microsoft.com/office/drawing/2014/main" id="{0B7872D9-808A-2B67-10B8-D8982DE18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4497286" y="6706479"/>
              <a:ext cx="2473530" cy="450368"/>
            </a:xfrm>
            <a:prstGeom prst="curvedDownArrow">
              <a:avLst>
                <a:gd name="adj1" fmla="val 53974"/>
                <a:gd name="adj2" fmla="val 120215"/>
                <a:gd name="adj3" fmla="val 61868"/>
              </a:avLst>
            </a:prstGeom>
            <a:solidFill>
              <a:srgbClr val="FFCC66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1" name="PPTShape_0">
              <a:extLst>
                <a:ext uri="{FF2B5EF4-FFF2-40B4-BE49-F238E27FC236}">
                  <a16:creationId xmlns:a16="http://schemas.microsoft.com/office/drawing/2014/main" id="{5544725A-9839-A84A-9939-8D68DDEA936E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5067301" y="7410450"/>
              <a:ext cx="1521620" cy="1088232"/>
            </a:xfrm>
            <a:custGeom>
              <a:avLst/>
              <a:gdLst>
                <a:gd name="T0" fmla="*/ 10981 w 21600"/>
                <a:gd name="T1" fmla="*/ 3240 h 21600"/>
                <a:gd name="T2" fmla="*/ 0 w 21600"/>
                <a:gd name="T3" fmla="*/ 10800 h 21600"/>
                <a:gd name="T4" fmla="*/ 10800 w 21600"/>
                <a:gd name="T5" fmla="*/ 21600 h 21600"/>
                <a:gd name="T6" fmla="*/ 21600 w 21600"/>
                <a:gd name="T7" fmla="*/ 10800 h 21600"/>
                <a:gd name="T8" fmla="*/ 0 w 21600"/>
                <a:gd name="T9" fmla="*/ 21600 h 21600"/>
                <a:gd name="T10" fmla="*/ 21600 w 21600"/>
                <a:gd name="T11" fmla="*/ 21600 h 21600"/>
                <a:gd name="T12" fmla="*/ 1086 w 21600"/>
                <a:gd name="T13" fmla="*/ 4628 h 21600"/>
                <a:gd name="T14" fmla="*/ 20635 w 21600"/>
                <a:gd name="T15" fmla="*/ 202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T12" t="T13" r="T14" b="T15"/>
              <a:pathLst>
                <a:path w="21600" h="21600">
                  <a:moveTo>
                    <a:pt x="19790" y="3240"/>
                  </a:moveTo>
                  <a:cubicBezTo>
                    <a:pt x="10981" y="3240"/>
                    <a:pt x="9171" y="3240"/>
                    <a:pt x="9050" y="3086"/>
                  </a:cubicBezTo>
                  <a:cubicBezTo>
                    <a:pt x="9050" y="2931"/>
                    <a:pt x="8930" y="2777"/>
                    <a:pt x="8930" y="2469"/>
                  </a:cubicBezTo>
                  <a:cubicBezTo>
                    <a:pt x="8930" y="2160"/>
                    <a:pt x="8809" y="1851"/>
                    <a:pt x="8688" y="1389"/>
                  </a:cubicBezTo>
                  <a:cubicBezTo>
                    <a:pt x="8568" y="1080"/>
                    <a:pt x="8326" y="771"/>
                    <a:pt x="8085" y="463"/>
                  </a:cubicBezTo>
                  <a:cubicBezTo>
                    <a:pt x="7723" y="154"/>
                    <a:pt x="7361" y="0"/>
                    <a:pt x="7361" y="0"/>
                  </a:cubicBezTo>
                  <a:cubicBezTo>
                    <a:pt x="7361" y="0"/>
                    <a:pt x="2293" y="0"/>
                    <a:pt x="2051" y="154"/>
                  </a:cubicBezTo>
                  <a:cubicBezTo>
                    <a:pt x="1689" y="309"/>
                    <a:pt x="1448" y="463"/>
                    <a:pt x="1327" y="771"/>
                  </a:cubicBezTo>
                  <a:cubicBezTo>
                    <a:pt x="1207" y="1080"/>
                    <a:pt x="1086" y="1389"/>
                    <a:pt x="965" y="1697"/>
                  </a:cubicBezTo>
                  <a:cubicBezTo>
                    <a:pt x="845" y="2160"/>
                    <a:pt x="724" y="2314"/>
                    <a:pt x="724" y="2469"/>
                  </a:cubicBezTo>
                  <a:cubicBezTo>
                    <a:pt x="603" y="2623"/>
                    <a:pt x="603" y="2777"/>
                    <a:pt x="483" y="2931"/>
                  </a:cubicBezTo>
                  <a:cubicBezTo>
                    <a:pt x="483" y="3086"/>
                    <a:pt x="362" y="3240"/>
                    <a:pt x="241" y="3240"/>
                  </a:cubicBezTo>
                  <a:lnTo>
                    <a:pt x="0" y="3394"/>
                  </a:lnTo>
                  <a:lnTo>
                    <a:pt x="0" y="3703"/>
                  </a:lnTo>
                  <a:lnTo>
                    <a:pt x="0" y="10800"/>
                  </a:lnTo>
                  <a:lnTo>
                    <a:pt x="0" y="21600"/>
                  </a:lnTo>
                  <a:lnTo>
                    <a:pt x="10981" y="21600"/>
                  </a:lnTo>
                  <a:lnTo>
                    <a:pt x="21600" y="21600"/>
                  </a:lnTo>
                  <a:lnTo>
                    <a:pt x="21600" y="10800"/>
                  </a:lnTo>
                  <a:lnTo>
                    <a:pt x="21600" y="5246"/>
                  </a:lnTo>
                  <a:lnTo>
                    <a:pt x="21600" y="4783"/>
                  </a:lnTo>
                  <a:cubicBezTo>
                    <a:pt x="21479" y="4320"/>
                    <a:pt x="21359" y="4011"/>
                    <a:pt x="21117" y="3703"/>
                  </a:cubicBezTo>
                  <a:cubicBezTo>
                    <a:pt x="20876" y="3549"/>
                    <a:pt x="20514" y="3394"/>
                    <a:pt x="20152" y="3240"/>
                  </a:cubicBezTo>
                  <a:close/>
                </a:path>
              </a:pathLst>
            </a:custGeom>
            <a:solidFill>
              <a:srgbClr val="FFFFCC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sz="2700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E056AC6-57AC-0CE7-087E-D73D008E4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49093" y="4544786"/>
              <a:ext cx="2561774" cy="192133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D056D5-2756-C847-7533-EDCF4BED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72277" y="4618604"/>
              <a:ext cx="2561774" cy="19213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74318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Layer Concerns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593807"/>
          </a:xfrm>
        </p:spPr>
        <p:txBody>
          <a:bodyPr>
            <a:normAutofit/>
          </a:bodyPr>
          <a:lstStyle/>
          <a:p>
            <a:r>
              <a:rPr lang="en-US"/>
              <a:t>Information syntax</a:t>
            </a:r>
          </a:p>
          <a:p>
            <a:r>
              <a:rPr lang="en-US"/>
              <a:t>Information semantics</a:t>
            </a:r>
          </a:p>
          <a:p>
            <a:pPr lvl="1"/>
            <a:r>
              <a:rPr lang="en-US"/>
              <a:t>What the information means </a:t>
            </a:r>
          </a:p>
          <a:p>
            <a:pPr lvl="2"/>
            <a:r>
              <a:rPr lang="en-US"/>
              <a:t>What information elements are required</a:t>
            </a:r>
          </a:p>
          <a:p>
            <a:pPr lvl="2"/>
            <a:r>
              <a:rPr lang="en-US"/>
              <a:t>How the information elements are exchanged</a:t>
            </a:r>
          </a:p>
          <a:p>
            <a:r>
              <a:rPr lang="en-US"/>
              <a:t>Applications types</a:t>
            </a:r>
          </a:p>
          <a:p>
            <a:pPr lvl="1"/>
            <a:r>
              <a:rPr lang="en-US"/>
              <a:t>User applications</a:t>
            </a:r>
          </a:p>
          <a:p>
            <a:pPr lvl="1"/>
            <a:r>
              <a:rPr lang="en-US"/>
              <a:t>Network support facilities</a:t>
            </a:r>
          </a:p>
          <a:p>
            <a:pPr lvl="1"/>
            <a:r>
              <a:rPr lang="en-US"/>
              <a:t>Resource sharing utilities</a:t>
            </a:r>
          </a:p>
          <a:p>
            <a:pPr lvl="1"/>
            <a:r>
              <a:rPr lang="en-US"/>
              <a:t>Network management packages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7" descr="C:\Users\MSteinberg\AppData\Local\Microsoft\Windows\Temporary Internet Files\Content.IE5\F7JD5N5E\MP900309615[1].jpg">
            <a:extLst>
              <a:ext uri="{FF2B5EF4-FFF2-40B4-BE49-F238E27FC236}">
                <a16:creationId xmlns:a16="http://schemas.microsoft.com/office/drawing/2014/main" id="{C77E2EBC-39C3-87D4-AD6E-7AE037E9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44350" y="5894738"/>
            <a:ext cx="5486400" cy="3913632"/>
          </a:xfrm>
          <a:prstGeom prst="roundRect">
            <a:avLst>
              <a:gd name="adj" fmla="val 478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540146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8" name="Line 2"/>
          <p:cNvSpPr>
            <a:spLocks noChangeShapeType="1"/>
          </p:cNvSpPr>
          <p:nvPr/>
        </p:nvSpPr>
        <p:spPr bwMode="auto">
          <a:xfrm flipH="1" flipV="1">
            <a:off x="9358313" y="4919663"/>
            <a:ext cx="2607470" cy="131206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41379" name="Line 3"/>
          <p:cNvSpPr>
            <a:spLocks noChangeShapeType="1"/>
          </p:cNvSpPr>
          <p:nvPr/>
        </p:nvSpPr>
        <p:spPr bwMode="auto">
          <a:xfrm flipV="1">
            <a:off x="7029451" y="4691063"/>
            <a:ext cx="2100263" cy="11191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41380" name="Picture 4" descr="computer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150" y="4498181"/>
            <a:ext cx="2857500" cy="3086100"/>
          </a:xfrm>
          <a:prstGeom prst="rect">
            <a:avLst/>
          </a:prstGeom>
          <a:noFill/>
        </p:spPr>
      </p:pic>
      <p:pic>
        <p:nvPicPr>
          <p:cNvPr id="3941381" name="Picture 5" descr="serv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1320" y="4552951"/>
            <a:ext cx="2859881" cy="3202781"/>
          </a:xfrm>
          <a:prstGeom prst="rect">
            <a:avLst/>
          </a:prstGeom>
          <a:noFill/>
        </p:spPr>
      </p:pic>
      <p:sp>
        <p:nvSpPr>
          <p:cNvPr id="3941382" name="Rectangle 6"/>
          <p:cNvSpPr>
            <a:spLocks noGrp="1" noChangeArrowheads="1"/>
          </p:cNvSpPr>
          <p:nvPr>
            <p:ph type="title"/>
          </p:nvPr>
        </p:nvSpPr>
        <p:spPr>
          <a:xfrm>
            <a:off x="1243014" y="35537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Clients and Servers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152</a:t>
            </a:fld>
            <a:endParaRPr lang="en-US"/>
          </a:p>
        </p:txBody>
      </p:sp>
      <p:sp>
        <p:nvSpPr>
          <p:cNvPr id="3941383" name="Text Box 7"/>
          <p:cNvSpPr txBox="1">
            <a:spLocks noChangeArrowheads="1"/>
          </p:cNvSpPr>
          <p:nvPr/>
        </p:nvSpPr>
        <p:spPr bwMode="auto">
          <a:xfrm>
            <a:off x="5805167" y="5666965"/>
            <a:ext cx="123715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Client</a:t>
            </a:r>
          </a:p>
        </p:txBody>
      </p:sp>
      <p:sp>
        <p:nvSpPr>
          <p:cNvPr id="3941384" name="Text Box 8"/>
          <p:cNvSpPr txBox="1">
            <a:spLocks noChangeArrowheads="1"/>
          </p:cNvSpPr>
          <p:nvPr/>
        </p:nvSpPr>
        <p:spPr bwMode="auto">
          <a:xfrm rot="5400000">
            <a:off x="11247049" y="5900617"/>
            <a:ext cx="1349360" cy="569362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37136" tIns="68568" rIns="137136" bIns="68568">
            <a:spAutoFit/>
          </a:bodyPr>
          <a:lstStyle/>
          <a:p>
            <a:pPr marL="504825" indent="-504825" defTabSz="1369220" eaLnBrk="0" hangingPunct="0">
              <a:buClr>
                <a:srgbClr val="FF0000"/>
              </a:buClr>
            </a:pPr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Server</a:t>
            </a:r>
          </a:p>
        </p:txBody>
      </p:sp>
      <p:sp>
        <p:nvSpPr>
          <p:cNvPr id="3941385" name="AutoShape 9"/>
          <p:cNvSpPr>
            <a:spLocks noChangeArrowheads="1"/>
          </p:cNvSpPr>
          <p:nvPr/>
        </p:nvSpPr>
        <p:spPr bwMode="auto">
          <a:xfrm>
            <a:off x="2326481" y="3264694"/>
            <a:ext cx="3764758" cy="2216945"/>
          </a:xfrm>
          <a:prstGeom prst="cloudCallout">
            <a:avLst>
              <a:gd name="adj1" fmla="val 44796"/>
              <a:gd name="adj2" fmla="val 54403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That system’s got something I need…</a:t>
            </a:r>
          </a:p>
        </p:txBody>
      </p:sp>
      <p:sp>
        <p:nvSpPr>
          <p:cNvPr id="3941386" name="AutoShape 10"/>
          <p:cNvSpPr>
            <a:spLocks noChangeArrowheads="1"/>
          </p:cNvSpPr>
          <p:nvPr/>
        </p:nvSpPr>
        <p:spPr bwMode="auto">
          <a:xfrm>
            <a:off x="12370595" y="2400300"/>
            <a:ext cx="3542340" cy="2295525"/>
          </a:xfrm>
          <a:prstGeom prst="cloudCallout">
            <a:avLst>
              <a:gd name="adj1" fmla="val -44810"/>
              <a:gd name="adj2" fmla="val 71889"/>
            </a:avLst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lIns="137136" tIns="68568" rIns="137136" bIns="68568" anchor="ctr"/>
          <a:lstStyle/>
          <a:p>
            <a:pPr algn="ctr" defTabSz="1369220"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I’ve got something that system wants…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7934326" y="3840956"/>
            <a:ext cx="3005138" cy="1940720"/>
            <a:chOff x="2333" y="1344"/>
            <a:chExt cx="1262" cy="816"/>
          </a:xfrm>
        </p:grpSpPr>
        <p:pic>
          <p:nvPicPr>
            <p:cNvPr id="3941388" name="Picture 12" descr="cloud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333" y="1344"/>
              <a:ext cx="1262" cy="816"/>
            </a:xfrm>
            <a:prstGeom prst="rect">
              <a:avLst/>
            </a:prstGeom>
            <a:noFill/>
          </p:spPr>
        </p:pic>
        <p:sp>
          <p:nvSpPr>
            <p:cNvPr id="3941389" name="Text Box 13"/>
            <p:cNvSpPr txBox="1">
              <a:spLocks noChangeArrowheads="1"/>
            </p:cNvSpPr>
            <p:nvPr/>
          </p:nvSpPr>
          <p:spPr bwMode="auto">
            <a:xfrm>
              <a:off x="2613" y="1653"/>
              <a:ext cx="701" cy="23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37136" tIns="68568" rIns="137136" bIns="68568">
              <a:spAutoFit/>
            </a:bodyPr>
            <a:lstStyle/>
            <a:p>
              <a:pPr marL="504825" indent="-504825" defTabSz="1369220" eaLnBrk="0" hangingPunct="0">
                <a:buClr>
                  <a:srgbClr val="FF0000"/>
                </a:buClr>
              </a:pPr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</p:grpSp>
      <p:sp>
        <p:nvSpPr>
          <p:cNvPr id="3941390" name="Text Box 14"/>
          <p:cNvSpPr txBox="1">
            <a:spLocks noChangeArrowheads="1"/>
          </p:cNvSpPr>
          <p:nvPr/>
        </p:nvSpPr>
        <p:spPr bwMode="auto">
          <a:xfrm>
            <a:off x="5169695" y="7355681"/>
            <a:ext cx="2434641" cy="216982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Desktops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Laptops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Tablets</a:t>
            </a:r>
          </a:p>
          <a:p>
            <a:pPr marL="354807" indent="-354807" eaLnBrk="0" hangingPunct="0">
              <a:buClr>
                <a:schemeClr val="tx1"/>
              </a:buClr>
              <a:buSzPct val="75000"/>
              <a:buFont typeface="Wingdings" pitchFamily="2" charset="2"/>
              <a:buChar char="l"/>
            </a:pPr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Cell phones</a:t>
            </a:r>
          </a:p>
          <a:p>
            <a:pPr eaLnBrk="0" hangingPunct="0">
              <a:buClr>
                <a:schemeClr val="tx1"/>
              </a:buClr>
              <a:buSzPct val="75000"/>
            </a:pPr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2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413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94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413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4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1385" grpId="0" animBg="1"/>
      <p:bldP spid="3941386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Relationship: Client/Server</a:t>
            </a:r>
          </a:p>
        </p:txBody>
      </p:sp>
      <p:sp>
        <p:nvSpPr>
          <p:cNvPr id="39434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Applications have clearly defined roles</a:t>
            </a:r>
          </a:p>
          <a:p>
            <a:pPr lvl="1"/>
            <a:r>
              <a:rPr lang="en-US"/>
              <a:t>Client initiates request</a:t>
            </a:r>
          </a:p>
          <a:p>
            <a:pPr lvl="1"/>
            <a:r>
              <a:rPr lang="en-US"/>
              <a:t>Server responds to client’s request</a:t>
            </a:r>
          </a:p>
          <a:p>
            <a:r>
              <a:rPr lang="en-US"/>
              <a:t>Server software is passive but available</a:t>
            </a:r>
          </a:p>
          <a:p>
            <a:pPr lvl="1"/>
            <a:r>
              <a:rPr lang="en-US"/>
              <a:t>Connects to local Transport Layer</a:t>
            </a:r>
            <a:br>
              <a:rPr lang="en-US"/>
            </a:br>
            <a:r>
              <a:rPr lang="en-US"/>
              <a:t>and waits for connection requests</a:t>
            </a:r>
          </a:p>
          <a:p>
            <a:r>
              <a:rPr lang="en-US"/>
              <a:t>Client transient in nature</a:t>
            </a:r>
          </a:p>
          <a:p>
            <a:pPr lvl="1"/>
            <a:r>
              <a:rPr lang="en-US"/>
              <a:t>Application is enabled on-demand</a:t>
            </a:r>
          </a:p>
          <a:p>
            <a:pPr lvl="1"/>
            <a:r>
              <a:rPr lang="en-US"/>
              <a:t>Connection to local Transport Layer</a:t>
            </a:r>
            <a:br>
              <a:rPr lang="en-US"/>
            </a:br>
            <a:r>
              <a:rPr lang="en-US"/>
              <a:t>is made/broken as needed</a:t>
            </a:r>
          </a:p>
          <a:p>
            <a:r>
              <a:rPr lang="en-US"/>
              <a:t>Examples </a:t>
            </a:r>
          </a:p>
          <a:p>
            <a:pPr lvl="1"/>
            <a:r>
              <a:rPr lang="en-US" err="1"/>
              <a:t>HyperText</a:t>
            </a:r>
            <a:r>
              <a:rPr lang="en-US"/>
              <a:t> Transfer Protocol (HTTP)</a:t>
            </a:r>
          </a:p>
          <a:p>
            <a:pPr lvl="1"/>
            <a:r>
              <a:rPr lang="en-US"/>
              <a:t>Simple Mail Transfer Protocol (SMTP)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FB3-4A82-8890-AD72-AA1B35188731}"/>
              </a:ext>
            </a:extLst>
          </p:cNvPr>
          <p:cNvGrpSpPr/>
          <p:nvPr/>
        </p:nvGrpSpPr>
        <p:grpSpPr>
          <a:xfrm>
            <a:off x="10658475" y="4611204"/>
            <a:ext cx="6755788" cy="5313848"/>
            <a:chOff x="6858000" y="5193697"/>
            <a:chExt cx="7488115" cy="5298457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6A99E5B1-FCDE-E68A-95F3-86FB3234D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380183" y="5193697"/>
              <a:ext cx="4815941" cy="529845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C5EE69-85BA-E501-5129-CB56F8F8BE77}"/>
                </a:ext>
              </a:extLst>
            </p:cNvPr>
            <p:cNvSpPr txBox="1"/>
            <p:nvPr/>
          </p:nvSpPr>
          <p:spPr>
            <a:xfrm>
              <a:off x="9832854" y="7703877"/>
              <a:ext cx="15760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E576189-29E3-5FE9-E151-B4164712E6CA}"/>
                </a:ext>
              </a:extLst>
            </p:cNvPr>
            <p:cNvSpPr/>
            <p:nvPr/>
          </p:nvSpPr>
          <p:spPr>
            <a:xfrm>
              <a:off x="68580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5C24663-8359-4E23-4A53-C490ED154E2B}"/>
                </a:ext>
              </a:extLst>
            </p:cNvPr>
            <p:cNvSpPr/>
            <p:nvPr/>
          </p:nvSpPr>
          <p:spPr>
            <a:xfrm>
              <a:off x="12458700" y="5676730"/>
              <a:ext cx="1887415" cy="1043354"/>
            </a:xfrm>
            <a:prstGeom prst="roundRect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FB60EC-A333-070F-40A7-A23DF11E7CDA}"/>
                </a:ext>
              </a:extLst>
            </p:cNvPr>
            <p:cNvSpPr txBox="1"/>
            <p:nvPr/>
          </p:nvSpPr>
          <p:spPr>
            <a:xfrm>
              <a:off x="7229274" y="5936797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Client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4BF66E-264D-4CFC-8934-1BC3DEBEA0E3}"/>
                </a:ext>
              </a:extLst>
            </p:cNvPr>
            <p:cNvSpPr txBox="1"/>
            <p:nvPr/>
          </p:nvSpPr>
          <p:spPr>
            <a:xfrm>
              <a:off x="12773869" y="5936797"/>
              <a:ext cx="1257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Server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456F7B7-135D-6B78-472C-4571732170C5}"/>
                </a:ext>
              </a:extLst>
            </p:cNvPr>
            <p:cNvCxnSpPr>
              <a:endCxn id="8" idx="1"/>
            </p:cNvCxnSpPr>
            <p:nvPr/>
          </p:nvCxnSpPr>
          <p:spPr>
            <a:xfrm>
              <a:off x="8745415" y="6198407"/>
              <a:ext cx="3713285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26E0E0E-BC6B-42A5-2F8F-DA41DDA9A451}"/>
                </a:ext>
              </a:extLst>
            </p:cNvPr>
            <p:cNvSpPr txBox="1"/>
            <p:nvPr/>
          </p:nvSpPr>
          <p:spPr>
            <a:xfrm>
              <a:off x="9656255" y="5265870"/>
              <a:ext cx="2079175" cy="828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 </a:t>
              </a:r>
            </a:p>
            <a:p>
              <a:pPr algn="ctr"/>
              <a:r>
                <a:rPr lang="en-US" sz="2400">
                  <a:solidFill>
                    <a:schemeClr val="accent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Protocols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D43B593-4CF9-6A1A-4EAC-7C229101BA3A}"/>
                </a:ext>
              </a:extLst>
            </p:cNvPr>
            <p:cNvCxnSpPr>
              <a:stCxn id="7" idx="2"/>
            </p:cNvCxnSpPr>
            <p:nvPr/>
          </p:nvCxnSpPr>
          <p:spPr>
            <a:xfrm>
              <a:off x="7801708" y="6720084"/>
              <a:ext cx="1131277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4FAADC8-F35D-8CB9-8459-10883E53EB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56766" y="6720084"/>
              <a:ext cx="1259730" cy="11226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841146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4015-E7A3-D152-2F66-1FE5DFE1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600"/>
              <a:t>Service Relationship: Structured Peer-to-Peer</a:t>
            </a:r>
            <a:endParaRPr lang="en-US"/>
          </a:p>
        </p:txBody>
      </p:sp>
      <p:sp>
        <p:nvSpPr>
          <p:cNvPr id="3947552" name="Rectangle 3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4500"/>
              <a:t>Unstructured peer-to-peer is difficult to coordinate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How do you find the peers?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Many support the concept of seeds or “super peers”</a:t>
            </a:r>
          </a:p>
          <a:p>
            <a:pPr>
              <a:lnSpc>
                <a:spcPct val="90000"/>
              </a:lnSpc>
            </a:pPr>
            <a:r>
              <a:rPr lang="en-US" sz="4500"/>
              <a:t>Structured peer-to-peer combines client/server with unstructured peer-to-peer model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Servers used for search, </a:t>
            </a:r>
            <a:br>
              <a:rPr lang="en-US" sz="3900"/>
            </a:br>
            <a:r>
              <a:rPr lang="en-US" sz="3900"/>
              <a:t>discovery, coordination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Peers used to do</a:t>
            </a:r>
            <a:br>
              <a:rPr lang="en-US" sz="3900"/>
            </a:br>
            <a:r>
              <a:rPr lang="en-US" sz="3900"/>
              <a:t>the actual work</a:t>
            </a:r>
          </a:p>
          <a:p>
            <a:pPr>
              <a:lnSpc>
                <a:spcPct val="90000"/>
              </a:lnSpc>
            </a:pPr>
            <a:r>
              <a:rPr lang="en-US" sz="4500"/>
              <a:t>Examples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BitTorrent</a:t>
            </a:r>
          </a:p>
          <a:p>
            <a:pPr lvl="1">
              <a:lnSpc>
                <a:spcPct val="90000"/>
              </a:lnSpc>
            </a:pPr>
            <a:r>
              <a:rPr lang="en-US" sz="3900"/>
              <a:t>Instant messaging (IM)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154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6909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3335334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application communications model is used in banking?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18839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0A70A-C467-EB05-A83B-3672BDC09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find Applications?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0D0BA-0020-62EA-8C77-056927785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Domain Name System (DNS) provides a distributed directory of internet resources</a:t>
            </a:r>
          </a:p>
          <a:p>
            <a:r>
              <a:rPr lang="en-US"/>
              <a:t>Essentially the directory assistance of the internet</a:t>
            </a:r>
          </a:p>
          <a:p>
            <a:r>
              <a:rPr lang="en-US"/>
              <a:t>Converts </a:t>
            </a:r>
            <a:r>
              <a:rPr lang="en-US" i="1"/>
              <a:t>uniform resource locators</a:t>
            </a:r>
            <a:r>
              <a:rPr lang="en-US"/>
              <a:t> (URLs) to IP addresses</a:t>
            </a:r>
          </a:p>
          <a:p>
            <a:r>
              <a:rPr lang="en-US"/>
              <a:t>Registries are databases that contain the domain names under the </a:t>
            </a:r>
            <a:r>
              <a:rPr lang="en-US" i="1"/>
              <a:t>top-level domains</a:t>
            </a:r>
            <a:r>
              <a:rPr lang="en-US"/>
              <a:t> they administer</a:t>
            </a:r>
          </a:p>
          <a:p>
            <a:r>
              <a:rPr lang="en-US"/>
              <a:t>Registrars are accredited companies that delegate domain names to interested parties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166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757238" y="708899"/>
            <a:ext cx="14484096" cy="1028700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Domain Name System Exposed</a:t>
            </a:r>
          </a:p>
        </p:txBody>
      </p:sp>
      <p:sp>
        <p:nvSpPr>
          <p:cNvPr id="1667075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>
            <a:normAutofit fontScale="250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endParaRPr lang="en-US" i="1">
              <a:solidFill>
                <a:srgbClr val="E23A30"/>
              </a:solidFill>
            </a:endParaRPr>
          </a:p>
          <a:p>
            <a:pPr>
              <a:buNone/>
            </a:pPr>
            <a:r>
              <a:rPr lang="en-US" sz="9600">
                <a:solidFill>
                  <a:srgbClr val="E23A3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Range of information in DNS Databases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PTR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MX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CNAME records</a:t>
            </a:r>
          </a:p>
          <a:p>
            <a:r>
              <a:rPr lang="en-US" sz="9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TXT records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34189" y="4505326"/>
            <a:ext cx="2902744" cy="2781301"/>
            <a:chOff x="1757" y="1739"/>
            <a:chExt cx="1219" cy="1168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1999" y="1739"/>
              <a:ext cx="826" cy="779"/>
              <a:chOff x="1999" y="1739"/>
              <a:chExt cx="826" cy="779"/>
            </a:xfrm>
          </p:grpSpPr>
          <p:pic>
            <p:nvPicPr>
              <p:cNvPr id="1667078" name="Picture 6" descr="Red Cylind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99" y="1739"/>
                <a:ext cx="826" cy="779"/>
              </a:xfrm>
              <a:prstGeom prst="rect">
                <a:avLst/>
              </a:prstGeom>
              <a:noFill/>
            </p:spPr>
          </p:pic>
          <p:sp>
            <p:nvSpPr>
              <p:cNvPr id="1667079" name="Text Box 7"/>
              <p:cNvSpPr txBox="1">
                <a:spLocks noChangeArrowheads="1"/>
              </p:cNvSpPr>
              <p:nvPr/>
            </p:nvSpPr>
            <p:spPr bwMode="auto">
              <a:xfrm>
                <a:off x="2169" y="2007"/>
                <a:ext cx="412" cy="42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sz="3000"/>
                  <a:t>Local</a:t>
                </a:r>
                <a:br>
                  <a:rPr lang="en-US" sz="3000"/>
                </a:br>
                <a:r>
                  <a:rPr lang="en-US" sz="3000"/>
                  <a:t>DNS</a:t>
                </a:r>
              </a:p>
            </p:txBody>
          </p:sp>
        </p:grpSp>
        <p:sp>
          <p:nvSpPr>
            <p:cNvPr id="1667080" name="Text Box 8"/>
            <p:cNvSpPr txBox="1">
              <a:spLocks noChangeArrowheads="1"/>
            </p:cNvSpPr>
            <p:nvPr/>
          </p:nvSpPr>
          <p:spPr bwMode="auto">
            <a:xfrm>
              <a:off x="1757" y="2480"/>
              <a:ext cx="1219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I know </a:t>
              </a:r>
              <a:br>
                <a:rPr lang="en-US" sz="3000"/>
              </a:br>
              <a:r>
                <a:rPr lang="en-US" sz="3000"/>
                <a:t>MyCompany.com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11725276" y="1657351"/>
            <a:ext cx="4236244" cy="2228850"/>
            <a:chOff x="3811" y="461"/>
            <a:chExt cx="1779" cy="936"/>
          </a:xfrm>
        </p:grpSpPr>
        <p:pic>
          <p:nvPicPr>
            <p:cNvPr id="1667082" name="Picture 10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" y="461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3" name="Picture 11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8" y="558"/>
              <a:ext cx="787" cy="742"/>
            </a:xfrm>
            <a:prstGeom prst="rect">
              <a:avLst/>
            </a:prstGeom>
            <a:noFill/>
          </p:spPr>
        </p:pic>
        <p:pic>
          <p:nvPicPr>
            <p:cNvPr id="1667084" name="Picture 12" descr="Purple Cylinder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" y="655"/>
              <a:ext cx="787" cy="742"/>
            </a:xfrm>
            <a:prstGeom prst="rect">
              <a:avLst/>
            </a:prstGeom>
            <a:noFill/>
          </p:spPr>
        </p:pic>
        <p:sp>
          <p:nvSpPr>
            <p:cNvPr id="1667085" name="Text Box 13"/>
            <p:cNvSpPr txBox="1">
              <a:spLocks noChangeArrowheads="1"/>
            </p:cNvSpPr>
            <p:nvPr/>
          </p:nvSpPr>
          <p:spPr bwMode="auto">
            <a:xfrm>
              <a:off x="4073" y="903"/>
              <a:ext cx="63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TLD DNS</a:t>
              </a:r>
              <a:br>
                <a:rPr lang="en-US" sz="3000"/>
              </a:br>
              <a:r>
                <a:rPr lang="en-US" sz="3000"/>
                <a:t>Servers</a:t>
              </a:r>
            </a:p>
          </p:txBody>
        </p:sp>
        <p:sp>
          <p:nvSpPr>
            <p:cNvPr id="1667086" name="Text Box 14"/>
            <p:cNvSpPr txBox="1">
              <a:spLocks noChangeArrowheads="1"/>
            </p:cNvSpPr>
            <p:nvPr/>
          </p:nvSpPr>
          <p:spPr bwMode="auto">
            <a:xfrm>
              <a:off x="4802" y="849"/>
              <a:ext cx="788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who to ask</a:t>
              </a:r>
            </a:p>
          </p:txBody>
        </p:sp>
      </p:grpSp>
      <p:pic>
        <p:nvPicPr>
          <p:cNvPr id="1667087" name="Picture 1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86000" y="4457701"/>
            <a:ext cx="3410346" cy="2557760"/>
          </a:xfrm>
          <a:prstGeom prst="rect">
            <a:avLst/>
          </a:prstGeom>
          <a:noFill/>
        </p:spPr>
      </p:pic>
      <p:sp>
        <p:nvSpPr>
          <p:cNvPr id="1667088" name="Line 16"/>
          <p:cNvSpPr>
            <a:spLocks noChangeShapeType="1"/>
          </p:cNvSpPr>
          <p:nvPr/>
        </p:nvSpPr>
        <p:spPr bwMode="auto">
          <a:xfrm>
            <a:off x="5203032" y="5195888"/>
            <a:ext cx="2238375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pic>
        <p:nvPicPr>
          <p:cNvPr id="1667089" name="Picture 17" descr="MCj04346670000[1]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2650332" y="1931195"/>
            <a:ext cx="3702843" cy="2719388"/>
          </a:xfrm>
          <a:prstGeom prst="rect">
            <a:avLst/>
          </a:prstGeom>
          <a:noFill/>
        </p:spPr>
      </p:pic>
      <p:sp>
        <p:nvSpPr>
          <p:cNvPr id="1667090" name="Text Box 18"/>
          <p:cNvSpPr txBox="1">
            <a:spLocks noChangeArrowheads="1"/>
          </p:cNvSpPr>
          <p:nvPr/>
        </p:nvSpPr>
        <p:spPr bwMode="auto">
          <a:xfrm>
            <a:off x="5276450" y="3657600"/>
            <a:ext cx="2392578" cy="147732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 err="1">
                <a:solidFill>
                  <a:srgbClr val="CC0000"/>
                </a:solidFill>
              </a:rPr>
              <a:t>Outside.com’s</a:t>
            </a:r>
            <a:endParaRPr lang="en-US" sz="3000">
              <a:solidFill>
                <a:srgbClr val="CC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pic>
        <p:nvPicPr>
          <p:cNvPr id="1667091" name="Picture 19" descr="MCj04348590000[1]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84270" y="2555082"/>
            <a:ext cx="1940718" cy="1940718"/>
          </a:xfrm>
          <a:prstGeom prst="rect">
            <a:avLst/>
          </a:prstGeom>
          <a:noFill/>
        </p:spPr>
      </p:pic>
      <p:sp>
        <p:nvSpPr>
          <p:cNvPr id="1667092" name="Line 20"/>
          <p:cNvSpPr>
            <a:spLocks noChangeShapeType="1"/>
          </p:cNvSpPr>
          <p:nvPr/>
        </p:nvSpPr>
        <p:spPr bwMode="auto">
          <a:xfrm flipV="1">
            <a:off x="9086851" y="2917032"/>
            <a:ext cx="2721770" cy="162639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3" name="Text Box 21"/>
          <p:cNvSpPr txBox="1">
            <a:spLocks noChangeArrowheads="1"/>
          </p:cNvSpPr>
          <p:nvPr/>
        </p:nvSpPr>
        <p:spPr bwMode="auto">
          <a:xfrm>
            <a:off x="9302343" y="2628901"/>
            <a:ext cx="1651414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Who can 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 ask?</a:t>
            </a:r>
          </a:p>
        </p:txBody>
      </p:sp>
      <p:sp>
        <p:nvSpPr>
          <p:cNvPr id="1667094" name="Line 22"/>
          <p:cNvSpPr>
            <a:spLocks noChangeShapeType="1"/>
          </p:cNvSpPr>
          <p:nvPr/>
        </p:nvSpPr>
        <p:spPr bwMode="auto">
          <a:xfrm flipH="1">
            <a:off x="9465470" y="3338513"/>
            <a:ext cx="2681288" cy="1562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5" name="Text Box 23"/>
          <p:cNvSpPr txBox="1">
            <a:spLocks noChangeArrowheads="1"/>
          </p:cNvSpPr>
          <p:nvPr/>
        </p:nvSpPr>
        <p:spPr bwMode="auto">
          <a:xfrm>
            <a:off x="10213664" y="3849859"/>
            <a:ext cx="5821193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squar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Ask the DNS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server at this IP address</a:t>
            </a:r>
          </a:p>
        </p:txBody>
      </p:sp>
      <p:sp>
        <p:nvSpPr>
          <p:cNvPr id="1667096" name="Line 24"/>
          <p:cNvSpPr>
            <a:spLocks noChangeShapeType="1"/>
          </p:cNvSpPr>
          <p:nvPr/>
        </p:nvSpPr>
        <p:spPr bwMode="auto">
          <a:xfrm>
            <a:off x="9360695" y="5174458"/>
            <a:ext cx="2257425" cy="101441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7" name="Text Box 25"/>
          <p:cNvSpPr txBox="1">
            <a:spLocks noChangeArrowheads="1"/>
          </p:cNvSpPr>
          <p:nvPr/>
        </p:nvSpPr>
        <p:spPr bwMode="auto">
          <a:xfrm>
            <a:off x="10484154" y="4786254"/>
            <a:ext cx="4395788" cy="101566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What is </a:t>
            </a:r>
            <a:r>
              <a:rPr lang="en-US" sz="3000" err="1">
                <a:solidFill>
                  <a:srgbClr val="CC0000"/>
                </a:solidFill>
              </a:rPr>
              <a:t>Outside.com’s</a:t>
            </a:r>
            <a:br>
              <a:rPr lang="en-US" sz="3000">
                <a:solidFill>
                  <a:srgbClr val="CC0000"/>
                </a:solidFill>
              </a:rPr>
            </a:br>
            <a:r>
              <a:rPr lang="en-US" sz="3000">
                <a:solidFill>
                  <a:srgbClr val="CC0000"/>
                </a:solidFill>
              </a:rPr>
              <a:t>IP address?</a:t>
            </a:r>
          </a:p>
        </p:txBody>
      </p:sp>
      <p:sp>
        <p:nvSpPr>
          <p:cNvPr id="1667098" name="Line 26"/>
          <p:cNvSpPr>
            <a:spLocks noChangeShapeType="1"/>
          </p:cNvSpPr>
          <p:nvPr/>
        </p:nvSpPr>
        <p:spPr bwMode="auto">
          <a:xfrm flipH="1" flipV="1">
            <a:off x="9339263" y="5786438"/>
            <a:ext cx="2235995" cy="114062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099" name="Text Box 27"/>
          <p:cNvSpPr txBox="1">
            <a:spLocks noChangeArrowheads="1"/>
          </p:cNvSpPr>
          <p:nvPr/>
        </p:nvSpPr>
        <p:spPr bwMode="auto">
          <a:xfrm>
            <a:off x="9829800" y="660073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sp>
        <p:nvSpPr>
          <p:cNvPr id="1667100" name="Line 28"/>
          <p:cNvSpPr>
            <a:spLocks noChangeShapeType="1"/>
          </p:cNvSpPr>
          <p:nvPr/>
        </p:nvSpPr>
        <p:spPr bwMode="auto">
          <a:xfrm flipH="1">
            <a:off x="5267326" y="5681663"/>
            <a:ext cx="2109788" cy="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ffectLst/>
        </p:spPr>
        <p:txBody>
          <a:bodyPr wrap="none" anchor="ctr" anchorCtr="1">
            <a:spAutoFit/>
          </a:bodyPr>
          <a:lstStyle/>
          <a:p>
            <a:endParaRPr lang="en-US" sz="2700"/>
          </a:p>
        </p:txBody>
      </p:sp>
      <p:sp>
        <p:nvSpPr>
          <p:cNvPr id="1667101" name="Text Box 29"/>
          <p:cNvSpPr txBox="1">
            <a:spLocks noChangeArrowheads="1"/>
          </p:cNvSpPr>
          <p:nvPr/>
        </p:nvSpPr>
        <p:spPr bwMode="auto">
          <a:xfrm>
            <a:off x="5700768" y="5667375"/>
            <a:ext cx="1356012" cy="553998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000">
                <a:solidFill>
                  <a:srgbClr val="CC0000"/>
                </a:solidFill>
              </a:rPr>
              <a:t>Answer</a:t>
            </a:r>
          </a:p>
        </p:txBody>
      </p:sp>
      <p:grpSp>
        <p:nvGrpSpPr>
          <p:cNvPr id="5" name="Group 30"/>
          <p:cNvGrpSpPr>
            <a:grpSpLocks/>
          </p:cNvGrpSpPr>
          <p:nvPr/>
        </p:nvGrpSpPr>
        <p:grpSpPr bwMode="auto">
          <a:xfrm>
            <a:off x="10789444" y="5686427"/>
            <a:ext cx="3693318" cy="4021933"/>
            <a:chOff x="3418" y="2235"/>
            <a:chExt cx="1551" cy="1689"/>
          </a:xfrm>
        </p:grpSpPr>
        <p:pic>
          <p:nvPicPr>
            <p:cNvPr id="1667103" name="Picture 31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" y="2235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4" name="Picture 32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1" y="2332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5" name="Picture 33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8" y="2429"/>
              <a:ext cx="826" cy="779"/>
            </a:xfrm>
            <a:prstGeom prst="rect">
              <a:avLst/>
            </a:prstGeom>
            <a:noFill/>
          </p:spPr>
        </p:pic>
        <p:pic>
          <p:nvPicPr>
            <p:cNvPr id="1667106" name="Picture 34" descr="Red Cylinder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5" y="2526"/>
              <a:ext cx="826" cy="779"/>
            </a:xfrm>
            <a:prstGeom prst="rect">
              <a:avLst/>
            </a:prstGeom>
            <a:noFill/>
          </p:spPr>
        </p:pic>
        <p:sp>
          <p:nvSpPr>
            <p:cNvPr id="1667107" name="Text Box 35"/>
            <p:cNvSpPr txBox="1">
              <a:spLocks noChangeArrowheads="1"/>
            </p:cNvSpPr>
            <p:nvPr/>
          </p:nvSpPr>
          <p:spPr bwMode="auto">
            <a:xfrm>
              <a:off x="3418" y="3304"/>
              <a:ext cx="1551" cy="62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000"/>
                <a:t>We know</a:t>
              </a:r>
              <a:br>
                <a:rPr lang="en-US" sz="3000"/>
              </a:br>
              <a:r>
                <a:rPr lang="en-US" sz="3000"/>
                <a:t>OtherCompanies.com,</a:t>
              </a:r>
              <a:br>
                <a:rPr lang="en-US" sz="3000"/>
              </a:br>
              <a:r>
                <a:rPr lang="en-US" sz="3000"/>
                <a:t>etc.</a:t>
              </a:r>
            </a:p>
          </p:txBody>
        </p:sp>
        <p:sp>
          <p:nvSpPr>
            <p:cNvPr id="1667108" name="Text Box 36"/>
            <p:cNvSpPr txBox="1">
              <a:spLocks noChangeArrowheads="1"/>
            </p:cNvSpPr>
            <p:nvPr/>
          </p:nvSpPr>
          <p:spPr bwMode="auto">
            <a:xfrm>
              <a:off x="4056" y="2809"/>
              <a:ext cx="831" cy="42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US" sz="3000"/>
                <a:t>Other Local</a:t>
              </a:r>
              <a:br>
                <a:rPr lang="en-US" sz="3000"/>
              </a:br>
              <a:r>
                <a:rPr lang="en-US" sz="3000"/>
                <a:t>DNS</a:t>
              </a:r>
            </a:p>
          </p:txBody>
        </p:sp>
      </p:grpSp>
      <p:sp>
        <p:nvSpPr>
          <p:cNvPr id="1667109" name="Text Box 37"/>
          <p:cNvSpPr txBox="1">
            <a:spLocks noChangeArrowheads="1"/>
          </p:cNvSpPr>
          <p:nvPr/>
        </p:nvSpPr>
        <p:spPr bwMode="auto">
          <a:xfrm>
            <a:off x="3557583" y="2338388"/>
            <a:ext cx="2037737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Great now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can contact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them</a:t>
            </a:r>
          </a:p>
        </p:txBody>
      </p:sp>
      <p:sp>
        <p:nvSpPr>
          <p:cNvPr id="1667111" name="Text Box 39"/>
          <p:cNvSpPr txBox="1">
            <a:spLocks noChangeArrowheads="1"/>
          </p:cNvSpPr>
          <p:nvPr/>
        </p:nvSpPr>
        <p:spPr bwMode="auto">
          <a:xfrm>
            <a:off x="3585613" y="2416789"/>
            <a:ext cx="1997663" cy="12003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 would like 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get</a:t>
            </a:r>
            <a:b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</a:br>
            <a:r>
              <a:rPr lang="en-US" sz="240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Outside.com</a:t>
            </a:r>
            <a:endParaRPr lang="en-US" sz="24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E150C9-A41F-9BB8-C60B-C468A03D7489}"/>
              </a:ext>
            </a:extLst>
          </p:cNvPr>
          <p:cNvSpPr/>
          <p:nvPr/>
        </p:nvSpPr>
        <p:spPr>
          <a:xfrm>
            <a:off x="3559965" y="2476504"/>
            <a:ext cx="2022077" cy="1058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0519786"/>
      </p:ext>
    </p:extLst>
  </p:cSld>
  <p:clrMapOvr>
    <a:masterClrMapping/>
  </p:clrMapOvr>
  <p:transition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6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667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6670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667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66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166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6670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66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67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1000"/>
                                        <p:tgtEl>
                                          <p:spTgt spid="166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667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1000"/>
                                        <p:tgtEl>
                                          <p:spTgt spid="1667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1000"/>
                                        <p:tgtEl>
                                          <p:spTgt spid="166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6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1667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6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166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7088" grpId="0" animBg="1"/>
      <p:bldP spid="1667090" grpId="0"/>
      <p:bldP spid="1667092" grpId="0" animBg="1"/>
      <p:bldP spid="1667093" grpId="0"/>
      <p:bldP spid="1667093" grpId="1"/>
      <p:bldP spid="1667094" grpId="0" animBg="1"/>
      <p:bldP spid="1667095" grpId="0"/>
      <p:bldP spid="1667095" grpId="1"/>
      <p:bldP spid="1667096" grpId="0" animBg="1"/>
      <p:bldP spid="1667097" grpId="0"/>
      <p:bldP spid="1667097" grpId="1"/>
      <p:bldP spid="1667098" grpId="0" animBg="1"/>
      <p:bldP spid="1667099" grpId="0"/>
      <p:bldP spid="1667099" grpId="1"/>
      <p:bldP spid="1667100" grpId="0" animBg="1"/>
      <p:bldP spid="1667101" grpId="0"/>
      <p:bldP spid="1667109" grpId="0"/>
      <p:bldP spid="1667111" grpId="0"/>
      <p:bldP spid="1667111" grpId="1"/>
      <p:bldP spid="6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3179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Email Services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xfrm>
            <a:off x="11972925" y="9534527"/>
            <a:ext cx="3086100" cy="547688"/>
          </a:xfrm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158</a:t>
            </a:fld>
            <a:endParaRPr lang="en-US"/>
          </a:p>
        </p:txBody>
      </p:sp>
      <p:pic>
        <p:nvPicPr>
          <p:cNvPr id="1679363" name="Picture 3" descr="MCj00787290000[1]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2500" y="1902620"/>
            <a:ext cx="8277225" cy="6224588"/>
          </a:xfrm>
          <a:prstGeom prst="rect">
            <a:avLst/>
          </a:prstGeom>
          <a:noFill/>
        </p:spPr>
      </p:pic>
      <p:sp>
        <p:nvSpPr>
          <p:cNvPr id="1679364" name="Text Box 4"/>
          <p:cNvSpPr txBox="1">
            <a:spLocks noChangeArrowheads="1"/>
          </p:cNvSpPr>
          <p:nvPr/>
        </p:nvSpPr>
        <p:spPr bwMode="auto">
          <a:xfrm>
            <a:off x="4743450" y="8977313"/>
            <a:ext cx="6945556" cy="830997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800">
                <a:solidFill>
                  <a:srgbClr val="CC0000"/>
                </a:solidFill>
              </a:rPr>
              <a:t>Your_Name</a:t>
            </a:r>
            <a:r>
              <a:rPr lang="en-US" sz="4800"/>
              <a:t>@</a:t>
            </a:r>
            <a:r>
              <a:rPr lang="en-US" sz="4800">
                <a:solidFill>
                  <a:schemeClr val="accent2"/>
                </a:solidFill>
              </a:rPr>
              <a:t>aDomain.TLD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9551194" y="7703343"/>
            <a:ext cx="2543175" cy="1078706"/>
            <a:chOff x="2763" y="3091"/>
            <a:chExt cx="1068" cy="453"/>
          </a:xfrm>
        </p:grpSpPr>
        <p:sp>
          <p:nvSpPr>
            <p:cNvPr id="1679366" name="AutoShape 6"/>
            <p:cNvSpPr>
              <a:spLocks/>
            </p:cNvSpPr>
            <p:nvPr/>
          </p:nvSpPr>
          <p:spPr bwMode="auto">
            <a:xfrm rot="15042902" flipV="1">
              <a:off x="3607" y="3067"/>
              <a:ext cx="200" cy="248"/>
            </a:xfrm>
            <a:prstGeom prst="leftBrace">
              <a:avLst>
                <a:gd name="adj1" fmla="val 47000"/>
                <a:gd name="adj2" fmla="val 50000"/>
              </a:avLst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67" name="Freeform 7"/>
            <p:cNvSpPr>
              <a:spLocks/>
            </p:cNvSpPr>
            <p:nvPr/>
          </p:nvSpPr>
          <p:spPr bwMode="auto">
            <a:xfrm>
              <a:off x="2763" y="3331"/>
              <a:ext cx="78" cy="213"/>
            </a:xfrm>
            <a:custGeom>
              <a:avLst/>
              <a:gdLst/>
              <a:ahLst/>
              <a:cxnLst>
                <a:cxn ang="0">
                  <a:pos x="997" y="0"/>
                </a:cxn>
                <a:cxn ang="0">
                  <a:pos x="934" y="195"/>
                </a:cxn>
                <a:cxn ang="0">
                  <a:pos x="140" y="109"/>
                </a:cxn>
                <a:cxn ang="0">
                  <a:pos x="94" y="304"/>
                </a:cxn>
              </a:cxnLst>
              <a:rect l="0" t="0" r="r" b="b"/>
              <a:pathLst>
                <a:path w="1077" h="304">
                  <a:moveTo>
                    <a:pt x="997" y="0"/>
                  </a:moveTo>
                  <a:cubicBezTo>
                    <a:pt x="1037" y="88"/>
                    <a:pt x="1077" y="177"/>
                    <a:pt x="934" y="195"/>
                  </a:cubicBezTo>
                  <a:cubicBezTo>
                    <a:pt x="791" y="213"/>
                    <a:pt x="280" y="91"/>
                    <a:pt x="140" y="109"/>
                  </a:cubicBezTo>
                  <a:cubicBezTo>
                    <a:pt x="0" y="127"/>
                    <a:pt x="47" y="215"/>
                    <a:pt x="94" y="304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5972175" y="4748212"/>
            <a:ext cx="3069432" cy="1366837"/>
            <a:chOff x="1260" y="1850"/>
            <a:chExt cx="1289" cy="574"/>
          </a:xfrm>
        </p:grpSpPr>
        <p:sp>
          <p:nvSpPr>
            <p:cNvPr id="1679369" name="Oval 9"/>
            <p:cNvSpPr>
              <a:spLocks noChangeArrowheads="1"/>
            </p:cNvSpPr>
            <p:nvPr/>
          </p:nvSpPr>
          <p:spPr bwMode="auto">
            <a:xfrm rot="1396737">
              <a:off x="2440" y="1850"/>
              <a:ext cx="109" cy="300"/>
            </a:xfrm>
            <a:prstGeom prst="ellipse">
              <a:avLst/>
            </a:prstGeom>
            <a:noFill/>
            <a:ln w="38100" algn="ctr">
              <a:solidFill>
                <a:srgbClr val="CC0000"/>
              </a:solidFill>
              <a:round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679370" name="Freeform 10"/>
            <p:cNvSpPr>
              <a:spLocks/>
            </p:cNvSpPr>
            <p:nvPr/>
          </p:nvSpPr>
          <p:spPr bwMode="auto">
            <a:xfrm>
              <a:off x="1260" y="2211"/>
              <a:ext cx="78" cy="213"/>
            </a:xfrm>
            <a:custGeom>
              <a:avLst/>
              <a:gdLst/>
              <a:ahLst/>
              <a:cxnLst>
                <a:cxn ang="0">
                  <a:pos x="1246" y="0"/>
                </a:cxn>
                <a:cxn ang="0">
                  <a:pos x="1005" y="1035"/>
                </a:cxn>
                <a:cxn ang="0">
                  <a:pos x="149" y="1120"/>
                </a:cxn>
                <a:cxn ang="0">
                  <a:pos x="110" y="1424"/>
                </a:cxn>
              </a:cxnLst>
              <a:rect l="0" t="0" r="r" b="b"/>
              <a:pathLst>
                <a:path w="1246" h="1424">
                  <a:moveTo>
                    <a:pt x="1246" y="0"/>
                  </a:moveTo>
                  <a:cubicBezTo>
                    <a:pt x="1217" y="424"/>
                    <a:pt x="1188" y="848"/>
                    <a:pt x="1005" y="1035"/>
                  </a:cubicBezTo>
                  <a:cubicBezTo>
                    <a:pt x="822" y="1222"/>
                    <a:pt x="298" y="1055"/>
                    <a:pt x="149" y="1120"/>
                  </a:cubicBezTo>
                  <a:cubicBezTo>
                    <a:pt x="0" y="1185"/>
                    <a:pt x="55" y="1304"/>
                    <a:pt x="110" y="1424"/>
                  </a:cubicBezTo>
                </a:path>
              </a:pathLst>
            </a:custGeom>
            <a:noFill/>
            <a:ln w="38100" cap="flat" cmpd="sng">
              <a:solidFill>
                <a:srgbClr val="CC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endParaRPr lang="en-US" sz="2700"/>
            </a:p>
          </p:txBody>
        </p:sp>
      </p:grpSp>
      <p:sp>
        <p:nvSpPr>
          <p:cNvPr id="1679371" name="Line 11"/>
          <p:cNvSpPr>
            <a:spLocks noChangeShapeType="1"/>
          </p:cNvSpPr>
          <p:nvPr/>
        </p:nvSpPr>
        <p:spPr bwMode="auto">
          <a:xfrm>
            <a:off x="4836320" y="9029700"/>
            <a:ext cx="2671763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endParaRPr lang="en-US" sz="2700"/>
          </a:p>
        </p:txBody>
      </p:sp>
      <p:sp>
        <p:nvSpPr>
          <p:cNvPr id="1679372" name="Line 12"/>
          <p:cNvSpPr>
            <a:spLocks noChangeShapeType="1"/>
          </p:cNvSpPr>
          <p:nvPr/>
        </p:nvSpPr>
        <p:spPr bwMode="auto">
          <a:xfrm>
            <a:off x="8174833" y="9010650"/>
            <a:ext cx="3059906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826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4547445" cy="1519167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Google Gmail an email service, a WWW service or something else?</a:t>
            </a:r>
          </a:p>
          <a:p>
            <a:pPr algn="l"/>
            <a:endParaRPr lang="en-US" sz="33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24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Models and Layers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44415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Mail Transfer Protocol</a:t>
            </a:r>
          </a:p>
        </p:txBody>
      </p:sp>
      <p:sp>
        <p:nvSpPr>
          <p:cNvPr id="1681411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4242193"/>
            <a:ext cx="15773400" cy="598765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90000"/>
              </a:lnSpc>
              <a:buNone/>
            </a:pPr>
            <a:endParaRPr lang="en-US"/>
          </a:p>
          <a:p>
            <a:pPr>
              <a:lnSpc>
                <a:spcPct val="90000"/>
              </a:lnSpc>
            </a:pPr>
            <a:r>
              <a:rPr lang="en-US" sz="3900"/>
              <a:t>Client/server model</a:t>
            </a:r>
          </a:p>
          <a:p>
            <a:pPr>
              <a:lnSpc>
                <a:spcPct val="90000"/>
              </a:lnSpc>
            </a:pPr>
            <a:r>
              <a:rPr lang="en-US" sz="3900"/>
              <a:t>Simple, text-based command language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Identify sender and receiver(s), transmit message, and provide confirmation</a:t>
            </a:r>
          </a:p>
          <a:p>
            <a:pPr>
              <a:lnSpc>
                <a:spcPct val="90000"/>
              </a:lnSpc>
            </a:pPr>
            <a:r>
              <a:rPr lang="en-US" sz="3900"/>
              <a:t>Developed to transport simple text notes only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Extended using MIME to include attachments</a:t>
            </a:r>
          </a:p>
          <a:p>
            <a:pPr>
              <a:lnSpc>
                <a:spcPct val="90000"/>
              </a:lnSpc>
            </a:pPr>
            <a:r>
              <a:rPr lang="en-US" sz="3900"/>
              <a:t>Requires retrieval protocols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Post Office Protocol v3 (POP3)</a:t>
            </a:r>
          </a:p>
          <a:p>
            <a:pPr lvl="1">
              <a:lnSpc>
                <a:spcPct val="90000"/>
              </a:lnSpc>
            </a:pPr>
            <a:r>
              <a:rPr lang="en-US" sz="3500"/>
              <a:t>Internet Message Access Protocol (IMAP)</a:t>
            </a:r>
          </a:p>
          <a:p>
            <a:pPr lvl="1">
              <a:lnSpc>
                <a:spcPct val="90000"/>
              </a:lnSpc>
            </a:pPr>
            <a:r>
              <a:rPr lang="en-US" sz="3500" err="1"/>
              <a:t>HyperText</a:t>
            </a:r>
            <a:r>
              <a:rPr lang="en-US" sz="3500"/>
              <a:t> Transfer Protocol (HTTP) for web-based access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1AC2269-41E0-90F7-C193-ABB4EDB958E9}"/>
              </a:ext>
            </a:extLst>
          </p:cNvPr>
          <p:cNvGrpSpPr/>
          <p:nvPr/>
        </p:nvGrpSpPr>
        <p:grpSpPr>
          <a:xfrm>
            <a:off x="2857502" y="1899051"/>
            <a:ext cx="12863507" cy="2643185"/>
            <a:chOff x="2743202" y="2083596"/>
            <a:chExt cx="12863507" cy="2643185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2743202" y="2290762"/>
              <a:ext cx="2119311" cy="2407444"/>
              <a:chOff x="102" y="1021"/>
              <a:chExt cx="890" cy="1011"/>
            </a:xfrm>
          </p:grpSpPr>
          <p:pic>
            <p:nvPicPr>
              <p:cNvPr id="1681413" name="Picture 5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02" y="1021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4" name="Text Box 6"/>
              <p:cNvSpPr txBox="1">
                <a:spLocks noChangeArrowheads="1"/>
              </p:cNvSpPr>
              <p:nvPr/>
            </p:nvSpPr>
            <p:spPr bwMode="auto">
              <a:xfrm>
                <a:off x="234" y="1631"/>
                <a:ext cx="651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Sending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Client</a:t>
                </a:r>
              </a:p>
            </p:txBody>
          </p:sp>
        </p:grp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13487398" y="2357436"/>
              <a:ext cx="2119311" cy="2369344"/>
              <a:chOff x="4614" y="1049"/>
              <a:chExt cx="890" cy="995"/>
            </a:xfrm>
          </p:grpSpPr>
          <p:pic>
            <p:nvPicPr>
              <p:cNvPr id="1681416" name="Picture 8"/>
              <p:cNvPicPr>
                <a:picLocks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4614" y="1049"/>
                <a:ext cx="890" cy="642"/>
              </a:xfrm>
              <a:prstGeom prst="rect">
                <a:avLst/>
              </a:prstGeom>
              <a:noFill/>
            </p:spPr>
          </p:pic>
          <p:sp>
            <p:nvSpPr>
              <p:cNvPr id="1681417" name="Text Box 9"/>
              <p:cNvSpPr txBox="1">
                <a:spLocks noChangeArrowheads="1"/>
              </p:cNvSpPr>
              <p:nvPr/>
            </p:nvSpPr>
            <p:spPr bwMode="auto">
              <a:xfrm>
                <a:off x="4717" y="1643"/>
                <a:ext cx="739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Intended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</a:t>
                </a:r>
              </a:p>
            </p:txBody>
          </p:sp>
        </p:grpSp>
        <p:grpSp>
          <p:nvGrpSpPr>
            <p:cNvPr id="4" name="Group 10"/>
            <p:cNvGrpSpPr>
              <a:grpSpLocks/>
            </p:cNvGrpSpPr>
            <p:nvPr/>
          </p:nvGrpSpPr>
          <p:grpSpPr bwMode="auto">
            <a:xfrm>
              <a:off x="6500816" y="2197893"/>
              <a:ext cx="1628776" cy="2528888"/>
              <a:chOff x="1787" y="982"/>
              <a:chExt cx="684" cy="1062"/>
            </a:xfrm>
          </p:grpSpPr>
          <p:pic>
            <p:nvPicPr>
              <p:cNvPr id="1681419" name="Picture 11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841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0" name="Text Box 12"/>
              <p:cNvSpPr txBox="1">
                <a:spLocks noChangeArrowheads="1"/>
              </p:cNvSpPr>
              <p:nvPr/>
            </p:nvSpPr>
            <p:spPr bwMode="auto">
              <a:xfrm>
                <a:off x="1787" y="1643"/>
                <a:ext cx="684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Sender’s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5" name="Group 13"/>
            <p:cNvGrpSpPr>
              <a:grpSpLocks/>
            </p:cNvGrpSpPr>
            <p:nvPr/>
          </p:nvGrpSpPr>
          <p:grpSpPr bwMode="auto">
            <a:xfrm>
              <a:off x="9941724" y="2197893"/>
              <a:ext cx="2016919" cy="2528888"/>
              <a:chOff x="3160" y="982"/>
              <a:chExt cx="847" cy="1062"/>
            </a:xfrm>
          </p:grpSpPr>
          <p:pic>
            <p:nvPicPr>
              <p:cNvPr id="1681422" name="Picture 14"/>
              <p:cNvPicPr>
                <a:picLocks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3257" y="982"/>
                <a:ext cx="609" cy="769"/>
              </a:xfrm>
              <a:prstGeom prst="rect">
                <a:avLst/>
              </a:prstGeom>
              <a:noFill/>
            </p:spPr>
          </p:pic>
          <p:sp>
            <p:nvSpPr>
              <p:cNvPr id="1681423" name="Text Box 15"/>
              <p:cNvSpPr txBox="1">
                <a:spLocks noChangeArrowheads="1"/>
              </p:cNvSpPr>
              <p:nvPr/>
            </p:nvSpPr>
            <p:spPr bwMode="auto">
              <a:xfrm>
                <a:off x="3160" y="1643"/>
                <a:ext cx="847" cy="40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Recipient’s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</a:t>
                </a:r>
              </a:p>
            </p:txBody>
          </p:sp>
        </p:grpSp>
        <p:grpSp>
          <p:nvGrpSpPr>
            <p:cNvPr id="6" name="Group 16"/>
            <p:cNvGrpSpPr>
              <a:grpSpLocks/>
            </p:cNvGrpSpPr>
            <p:nvPr/>
          </p:nvGrpSpPr>
          <p:grpSpPr bwMode="auto">
            <a:xfrm>
              <a:off x="4755358" y="2707481"/>
              <a:ext cx="1745456" cy="523874"/>
              <a:chOff x="934" y="1154"/>
              <a:chExt cx="733" cy="220"/>
            </a:xfrm>
          </p:grpSpPr>
          <p:sp>
            <p:nvSpPr>
              <p:cNvPr id="1681425" name="Text Box 17"/>
              <p:cNvSpPr txBox="1">
                <a:spLocks noChangeArrowheads="1"/>
              </p:cNvSpPr>
              <p:nvPr/>
            </p:nvSpPr>
            <p:spPr bwMode="auto">
              <a:xfrm>
                <a:off x="1118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6" name="Line 18"/>
              <p:cNvSpPr>
                <a:spLocks noChangeShapeType="1"/>
              </p:cNvSpPr>
              <p:nvPr/>
            </p:nvSpPr>
            <p:spPr bwMode="auto">
              <a:xfrm>
                <a:off x="934" y="1374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7" name="Group 19"/>
            <p:cNvGrpSpPr>
              <a:grpSpLocks/>
            </p:cNvGrpSpPr>
            <p:nvPr/>
          </p:nvGrpSpPr>
          <p:grpSpPr bwMode="auto">
            <a:xfrm>
              <a:off x="8229600" y="2664616"/>
              <a:ext cx="1745457" cy="566736"/>
              <a:chOff x="2373" y="1154"/>
              <a:chExt cx="733" cy="238"/>
            </a:xfrm>
          </p:grpSpPr>
          <p:sp>
            <p:nvSpPr>
              <p:cNvPr id="1681428" name="Text Box 20"/>
              <p:cNvSpPr txBox="1">
                <a:spLocks noChangeArrowheads="1"/>
              </p:cNvSpPr>
              <p:nvPr/>
            </p:nvSpPr>
            <p:spPr bwMode="auto">
              <a:xfrm>
                <a:off x="2557" y="1154"/>
                <a:ext cx="421" cy="181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SMTP</a:t>
                </a:r>
              </a:p>
            </p:txBody>
          </p:sp>
          <p:sp>
            <p:nvSpPr>
              <p:cNvPr id="1681429" name="Line 21"/>
              <p:cNvSpPr>
                <a:spLocks noChangeShapeType="1"/>
              </p:cNvSpPr>
              <p:nvPr/>
            </p:nvSpPr>
            <p:spPr bwMode="auto">
              <a:xfrm>
                <a:off x="2373" y="1392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  <p:grpSp>
          <p:nvGrpSpPr>
            <p:cNvPr id="8" name="Group 22"/>
            <p:cNvGrpSpPr>
              <a:grpSpLocks/>
            </p:cNvGrpSpPr>
            <p:nvPr/>
          </p:nvGrpSpPr>
          <p:grpSpPr bwMode="auto">
            <a:xfrm>
              <a:off x="11749090" y="2083596"/>
              <a:ext cx="1745458" cy="1147764"/>
              <a:chOff x="3818" y="981"/>
              <a:chExt cx="733" cy="482"/>
            </a:xfrm>
          </p:grpSpPr>
          <p:sp>
            <p:nvSpPr>
              <p:cNvPr id="1681431" name="Text Box 23"/>
              <p:cNvSpPr txBox="1">
                <a:spLocks noChangeArrowheads="1"/>
              </p:cNvSpPr>
              <p:nvPr/>
            </p:nvSpPr>
            <p:spPr bwMode="auto">
              <a:xfrm>
                <a:off x="3991" y="981"/>
                <a:ext cx="441" cy="362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 anchorCtr="1">
                <a:spAutoFit/>
              </a:bodyPr>
              <a:lstStyle/>
              <a:p>
                <a:pPr algn="ctr" defTabSz="1540670"/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POP3,</a:t>
                </a:r>
                <a:b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</a:br>
                <a:r>
                  <a:rPr lang="en-US" sz="28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IMAP</a:t>
                </a:r>
              </a:p>
            </p:txBody>
          </p:sp>
          <p:sp>
            <p:nvSpPr>
              <p:cNvPr id="1681432" name="Line 24"/>
              <p:cNvSpPr>
                <a:spLocks noChangeShapeType="1"/>
              </p:cNvSpPr>
              <p:nvPr/>
            </p:nvSpPr>
            <p:spPr bwMode="auto">
              <a:xfrm flipH="1">
                <a:off x="3818" y="1463"/>
                <a:ext cx="733" cy="0"/>
              </a:xfrm>
              <a:prstGeom prst="line">
                <a:avLst/>
              </a:prstGeom>
              <a:noFill/>
              <a:ln w="76200">
                <a:solidFill>
                  <a:srgbClr val="333333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endParaRPr lang="en-US" sz="28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97406422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0E332-F0C5-6602-DEEE-41F6C66A3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9E355-68A9-5DD7-626A-C46FEA1559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Data communications is described using a mix of models</a:t>
            </a:r>
          </a:p>
          <a:p>
            <a:r>
              <a:rPr lang="en-US"/>
              <a:t>Breaking functions into manageable </a:t>
            </a:r>
            <a:r>
              <a:rPr lang="en-US" i="1"/>
              <a:t>chunks</a:t>
            </a:r>
            <a:r>
              <a:rPr lang="en-US"/>
              <a:t> simplifies understanding</a:t>
            </a:r>
          </a:p>
          <a:p>
            <a:r>
              <a:rPr lang="en-US"/>
              <a:t>Functions are implemented in a combination of areas</a:t>
            </a:r>
          </a:p>
          <a:p>
            <a:pPr lvl="1"/>
            <a:r>
              <a:rPr lang="en-US"/>
              <a:t>Hardware</a:t>
            </a:r>
          </a:p>
          <a:p>
            <a:pPr lvl="1"/>
            <a:r>
              <a:rPr lang="en-US"/>
              <a:t>Operating systems software</a:t>
            </a:r>
          </a:p>
          <a:p>
            <a:pPr lvl="1"/>
            <a:r>
              <a:rPr lang="en-US"/>
              <a:t>Application software</a:t>
            </a:r>
          </a:p>
          <a:p>
            <a:r>
              <a:rPr lang="en-US"/>
              <a:t>New applications frequently reuse existing code which can add existing, but often unknown, vulnerabilities in the new application</a:t>
            </a:r>
          </a:p>
          <a:p>
            <a:r>
              <a:rPr lang="en-US"/>
              <a:t>Security has moved from an add-on to a build-in necessity</a:t>
            </a:r>
          </a:p>
        </p:txBody>
      </p:sp>
    </p:spTree>
    <p:extLst>
      <p:ext uri="{BB962C8B-B14F-4D97-AF65-F5344CB8AC3E}">
        <p14:creationId xmlns:p14="http://schemas.microsoft.com/office/powerpoint/2010/main" val="5013127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2462628"/>
            <a:ext cx="6586536" cy="1985158"/>
          </a:xfrm>
        </p:spPr>
        <p:txBody>
          <a:bodyPr anchor="t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Network Diagram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4719600"/>
            <a:ext cx="6586536" cy="4293432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bg1">
                    <a:alpha val="80000"/>
                  </a:schemeClr>
                </a:solidFill>
              </a:rPr>
              <a:t>Review attendee provided network diagram or use previously shared network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05C9A-5AF2-830F-A2A4-4E2DE5F954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00" y="1262062"/>
            <a:ext cx="7891462" cy="6967538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144000" y="6207468"/>
            <a:ext cx="7891462" cy="2115984"/>
            <a:chOff x="6096000" y="4138312"/>
            <a:chExt cx="5260975" cy="14106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126190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Voice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538728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Thoughts on Telephony </a:t>
            </a:r>
          </a:p>
        </p:txBody>
      </p:sp>
      <p:sp>
        <p:nvSpPr>
          <p:cNvPr id="1153028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341395"/>
          </a:xfrm>
        </p:spPr>
        <p:txBody>
          <a:bodyPr>
            <a:normAutofit lnSpcReduction="10000"/>
          </a:bodyPr>
          <a:lstStyle/>
          <a:p>
            <a:r>
              <a:rPr lang="en-US"/>
              <a:t>It changed the world</a:t>
            </a:r>
          </a:p>
          <a:p>
            <a:r>
              <a:rPr lang="en-US"/>
              <a:t>Ability to talk in real time over long distances changed society</a:t>
            </a:r>
          </a:p>
          <a:p>
            <a:pPr lvl="1"/>
            <a:r>
              <a:rPr lang="en-US"/>
              <a:t>News could be learned in real time</a:t>
            </a:r>
          </a:p>
          <a:p>
            <a:pPr lvl="1"/>
            <a:r>
              <a:rPr lang="en-US"/>
              <a:t>Commerce could be conducted quickly</a:t>
            </a:r>
          </a:p>
          <a:p>
            <a:pPr lvl="1"/>
            <a:r>
              <a:rPr lang="en-US"/>
              <a:t>Relationships made and maintained</a:t>
            </a:r>
          </a:p>
          <a:p>
            <a:r>
              <a:rPr lang="en-US"/>
              <a:t>Spurred technology innovation</a:t>
            </a:r>
          </a:p>
          <a:p>
            <a:pPr lvl="1"/>
            <a:r>
              <a:rPr lang="en-US"/>
              <a:t>AT&amp;T Bell Labs was a global leader in invention and development</a:t>
            </a:r>
          </a:p>
          <a:p>
            <a:pPr lvl="1"/>
            <a:r>
              <a:rPr lang="en-US"/>
              <a:t>AT&amp;T competition was equally inventive</a:t>
            </a:r>
          </a:p>
          <a:p>
            <a:r>
              <a:rPr lang="en-US"/>
              <a:t>Was the home of tech giants in its heyday </a:t>
            </a:r>
          </a:p>
          <a:p>
            <a:r>
              <a:rPr lang="en-US"/>
              <a:t>Telephone networks were used to connect computers</a:t>
            </a:r>
          </a:p>
          <a:p>
            <a:r>
              <a:rPr lang="en-US"/>
              <a:t>Now relegated to being an application in a world of data</a:t>
            </a:r>
          </a:p>
          <a:p>
            <a:pPr lvl="1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1655648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56E08A-9A01-EB8F-9BFA-87E9F5CCBF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923"/>
            <a:ext cx="1828798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8431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C160D4D6-6583-2845-C6BB-1C33BA611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4" y="2106383"/>
            <a:ext cx="16392811" cy="71682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99D675-7148-E3AD-9539-3CE36804C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010" y="319482"/>
            <a:ext cx="15773400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Telephone Network Elements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DA9DAB-2834-544F-8CC3-9FB5181D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68E23-110B-55B1-2B37-CE521FB68AC2}"/>
              </a:ext>
            </a:extLst>
          </p:cNvPr>
          <p:cNvGrpSpPr/>
          <p:nvPr/>
        </p:nvGrpSpPr>
        <p:grpSpPr>
          <a:xfrm>
            <a:off x="7789762" y="3955416"/>
            <a:ext cx="3565006" cy="1065701"/>
            <a:chOff x="7675255" y="4610077"/>
            <a:chExt cx="3919448" cy="10657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30F5F7-DC0B-7F77-370B-2653DBCA3BDF}"/>
                </a:ext>
              </a:extLst>
            </p:cNvPr>
            <p:cNvSpPr/>
            <p:nvPr/>
          </p:nvSpPr>
          <p:spPr>
            <a:xfrm>
              <a:off x="7675255" y="5440102"/>
              <a:ext cx="3919448" cy="2356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16DE33-DAC8-67B0-7798-DE14EBB69B75}"/>
                </a:ext>
              </a:extLst>
            </p:cNvPr>
            <p:cNvSpPr txBox="1"/>
            <p:nvPr/>
          </p:nvSpPr>
          <p:spPr>
            <a:xfrm>
              <a:off x="8868330" y="4610077"/>
              <a:ext cx="12718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/>
                <a:t>Trunk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957752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20CA78-B7BC-CD4F-AA0D-34D10EF54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2D0507-9F86-7A45-BE8E-43760B9F92AA}" type="slidenum">
              <a:rPr lang="en-US" smtClean="0"/>
              <a:pPr/>
              <a:t>167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1BFEFF-EC85-43A4-7D5C-6AAAC3E58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67" y="874952"/>
            <a:ext cx="16905629" cy="865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8386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North American Numbering Plan</a:t>
            </a:r>
          </a:p>
        </p:txBody>
      </p:sp>
      <p:sp>
        <p:nvSpPr>
          <p:cNvPr id="1177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10-digit structure of telephone numbers in North America</a:t>
            </a:r>
          </a:p>
          <a:p>
            <a:r>
              <a:rPr lang="en-US"/>
              <a:t>Three components</a:t>
            </a:r>
          </a:p>
          <a:p>
            <a:pPr lvl="1"/>
            <a:r>
              <a:rPr lang="en-US" b="1" i="1">
                <a:solidFill>
                  <a:srgbClr val="CC0000"/>
                </a:solidFill>
              </a:rPr>
              <a:t>Numbering Plan Area (NPA) or area code</a:t>
            </a:r>
          </a:p>
          <a:p>
            <a:pPr lvl="2"/>
            <a:r>
              <a:rPr lang="en-US"/>
              <a:t>Uses NXX numbering structure (675 useable codes)</a:t>
            </a:r>
          </a:p>
          <a:p>
            <a:pPr lvl="2"/>
            <a:r>
              <a:rPr lang="en-US"/>
              <a:t>Assigned on geographic basis</a:t>
            </a:r>
          </a:p>
          <a:p>
            <a:pPr lvl="2"/>
            <a:r>
              <a:rPr lang="en-US"/>
              <a:t>Do not cross LATA boundaries</a:t>
            </a:r>
          </a:p>
          <a:p>
            <a:pPr lvl="1"/>
            <a:r>
              <a:rPr lang="en-US" b="1" i="1">
                <a:solidFill>
                  <a:srgbClr val="003399"/>
                </a:solidFill>
              </a:rPr>
              <a:t>Exchange or central office (CO) code</a:t>
            </a:r>
          </a:p>
          <a:p>
            <a:pPr lvl="2"/>
            <a:r>
              <a:rPr lang="en-US"/>
              <a:t>Uses NXX numbering structure (792 usable codes)</a:t>
            </a:r>
          </a:p>
          <a:p>
            <a:pPr lvl="2"/>
            <a:r>
              <a:rPr lang="en-US"/>
              <a:t>Assigned to central offices/exchanges</a:t>
            </a:r>
          </a:p>
          <a:p>
            <a:pPr lvl="1"/>
            <a:r>
              <a:rPr lang="en-US" b="1" i="1">
                <a:solidFill>
                  <a:srgbClr val="008000"/>
                </a:solidFill>
              </a:rPr>
              <a:t>Line number</a:t>
            </a:r>
          </a:p>
          <a:p>
            <a:pPr lvl="2"/>
            <a:r>
              <a:rPr lang="en-US"/>
              <a:t>Identifies particular line/station attached to a particular switch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4E6034-125E-DAB9-5088-D38A97FEEDC4}"/>
              </a:ext>
            </a:extLst>
          </p:cNvPr>
          <p:cNvGrpSpPr/>
          <p:nvPr/>
        </p:nvGrpSpPr>
        <p:grpSpPr>
          <a:xfrm>
            <a:off x="14677959" y="3539020"/>
            <a:ext cx="2082621" cy="5197306"/>
            <a:chOff x="14157098" y="2890838"/>
            <a:chExt cx="2082621" cy="5197306"/>
          </a:xfrm>
        </p:grpSpPr>
        <p:sp>
          <p:nvSpPr>
            <p:cNvPr id="1177604" name="Text Box 4"/>
            <p:cNvSpPr txBox="1">
              <a:spLocks noChangeArrowheads="1"/>
            </p:cNvSpPr>
            <p:nvPr/>
          </p:nvSpPr>
          <p:spPr bwMode="auto">
            <a:xfrm>
              <a:off x="14159788" y="2890838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CC0000"/>
                  </a:solidFill>
                  <a:latin typeface="Arial Narrow" pitchFamily="34" charset="0"/>
                </a:rPr>
                <a:t>802</a:t>
              </a:r>
            </a:p>
          </p:txBody>
        </p:sp>
        <p:sp>
          <p:nvSpPr>
            <p:cNvPr id="1177605" name="Text Box 5"/>
            <p:cNvSpPr txBox="1">
              <a:spLocks noChangeArrowheads="1"/>
            </p:cNvSpPr>
            <p:nvPr/>
          </p:nvSpPr>
          <p:spPr bwMode="auto">
            <a:xfrm>
              <a:off x="14157098" y="4947945"/>
              <a:ext cx="1608133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3399"/>
                  </a:solidFill>
                  <a:latin typeface="Arial Narrow" pitchFamily="34" charset="0"/>
                </a:rPr>
                <a:t>655</a:t>
              </a:r>
            </a:p>
          </p:txBody>
        </p:sp>
        <p:sp>
          <p:nvSpPr>
            <p:cNvPr id="1177606" name="Text Box 6"/>
            <p:cNvSpPr txBox="1">
              <a:spLocks noChangeArrowheads="1"/>
            </p:cNvSpPr>
            <p:nvPr/>
          </p:nvSpPr>
          <p:spPr bwMode="auto">
            <a:xfrm>
              <a:off x="14157098" y="6936290"/>
              <a:ext cx="2082621" cy="115185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8100" b="1">
                  <a:solidFill>
                    <a:srgbClr val="008000"/>
                  </a:solidFill>
                  <a:latin typeface="Arial Narrow" pitchFamily="34" charset="0"/>
                </a:rPr>
                <a:t>0940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7688656"/>
      </p:ext>
    </p:extLst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Branch Exchange</a:t>
            </a:r>
          </a:p>
        </p:txBody>
      </p:sp>
      <p:sp>
        <p:nvSpPr>
          <p:cNvPr id="54280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PBX places telephone switch on business site</a:t>
            </a:r>
          </a:p>
          <a:p>
            <a:pPr lvl="1"/>
            <a:r>
              <a:rPr lang="en-US" err="1"/>
              <a:t>CapEx</a:t>
            </a:r>
            <a:r>
              <a:rPr lang="en-US"/>
              <a:t> reduces </a:t>
            </a:r>
            <a:r>
              <a:rPr lang="en-US" err="1"/>
              <a:t>OpEx</a:t>
            </a:r>
            <a:endParaRPr lang="en-US"/>
          </a:p>
          <a:p>
            <a:r>
              <a:rPr lang="en-US"/>
              <a:t>Phones connect to switch using premises wiring</a:t>
            </a:r>
          </a:p>
          <a:p>
            <a:r>
              <a:rPr lang="en-US"/>
              <a:t>Switch connects to the PSTN using a trunk</a:t>
            </a:r>
          </a:p>
          <a:p>
            <a:r>
              <a:rPr lang="en-US"/>
              <a:t>Offered lots of features</a:t>
            </a:r>
          </a:p>
          <a:p>
            <a:r>
              <a:rPr lang="en-US"/>
              <a:t>Very popular 1980s to early 2000s</a:t>
            </a:r>
          </a:p>
          <a:p>
            <a:r>
              <a:rPr lang="en-US"/>
              <a:t>Many business have migrated to </a:t>
            </a:r>
            <a:r>
              <a:rPr lang="en-US" i="1"/>
              <a:t>hosted</a:t>
            </a:r>
            <a:r>
              <a:rPr lang="en-US"/>
              <a:t> solutions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169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Graphic 2" descr="Building with solid fill">
            <a:extLst>
              <a:ext uri="{FF2B5EF4-FFF2-40B4-BE49-F238E27FC236}">
                <a16:creationId xmlns:a16="http://schemas.microsoft.com/office/drawing/2014/main" id="{8B07436E-D6B0-3B3F-BC8A-284A2A4B50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802810" y="4605277"/>
            <a:ext cx="3578024" cy="3578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131074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AFF50-BE31-22D5-D980-3E1BFFF5E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Language of Networking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B8A0D-5FD9-3F33-1058-8EC773554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Networking is complex</a:t>
            </a:r>
          </a:p>
          <a:p>
            <a:r>
              <a:rPr lang="en-US"/>
              <a:t>We have developed approaches to describe and build networks, these include</a:t>
            </a:r>
          </a:p>
          <a:p>
            <a:pPr lvl="1"/>
            <a:r>
              <a:rPr lang="en-US"/>
              <a:t>Protocols</a:t>
            </a:r>
          </a:p>
          <a:p>
            <a:pPr lvl="1"/>
            <a:r>
              <a:rPr lang="en-US"/>
              <a:t>Network models</a:t>
            </a:r>
          </a:p>
          <a:p>
            <a:pPr lvl="1"/>
            <a:r>
              <a:rPr lang="en-US"/>
              <a:t>Layers</a:t>
            </a:r>
          </a:p>
          <a:p>
            <a:r>
              <a:rPr lang="en-US"/>
              <a:t>Together these concepts provide the basis for the networkers’ lexicon</a:t>
            </a:r>
          </a:p>
          <a:p>
            <a:r>
              <a:rPr lang="en-US"/>
              <a:t>Familiarity will help in your conversations with a bank’s network team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13263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065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moves to IP</a:t>
            </a:r>
          </a:p>
        </p:txBody>
      </p:sp>
      <p:sp>
        <p:nvSpPr>
          <p:cNvPr id="1197066" name="Rectangle 10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3789789" cy="7726374"/>
          </a:xfrm>
        </p:spPr>
        <p:txBody>
          <a:bodyPr>
            <a:normAutofit/>
          </a:bodyPr>
          <a:lstStyle/>
          <a:p>
            <a:r>
              <a:rPr lang="en-US"/>
              <a:t>The 1990s saw the commercialization of the internet</a:t>
            </a:r>
          </a:p>
          <a:p>
            <a:r>
              <a:rPr lang="en-US"/>
              <a:t>As the internet took off, millions of users were looking for things to do in this new world</a:t>
            </a:r>
          </a:p>
          <a:p>
            <a:r>
              <a:rPr lang="en-US"/>
              <a:t>Innovation drove significant advances in technology of networking, computing and applications</a:t>
            </a:r>
          </a:p>
          <a:p>
            <a:r>
              <a:rPr lang="en-US"/>
              <a:t>As corporate networks moved to IP technology, so did the world of telephony</a:t>
            </a:r>
          </a:p>
          <a:p>
            <a:r>
              <a:rPr lang="en-US"/>
              <a:t>Voice over IP (VoIP) has almost completely replaced the old phones and switching systems</a:t>
            </a:r>
          </a:p>
          <a:p>
            <a:r>
              <a:rPr lang="en-US"/>
              <a:t>VoIP may, or may not, use the internet for connection and transport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170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4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97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97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97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97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197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1970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7066" grpId="0" build="p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1367-DAA6-B837-20E2-BD5F27781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Brings New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1B89C-CFE4-06F7-A6A0-AEA9529F1B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Greater call control capabilities managed via a portal</a:t>
            </a:r>
          </a:p>
          <a:p>
            <a:r>
              <a:rPr lang="en-US"/>
              <a:t>Allows simple call forwarding to other devices (phones, apps)</a:t>
            </a:r>
          </a:p>
          <a:p>
            <a:pPr lvl="1"/>
            <a:r>
              <a:rPr lang="en-US"/>
              <a:t>One number, many devices, anywhere</a:t>
            </a:r>
          </a:p>
          <a:p>
            <a:r>
              <a:rPr lang="en-US"/>
              <a:t>Mobile phone apps allow calling from the </a:t>
            </a:r>
            <a:r>
              <a:rPr lang="en-US" i="1"/>
              <a:t>office number</a:t>
            </a:r>
            <a:r>
              <a:rPr lang="en-US"/>
              <a:t> within the app</a:t>
            </a:r>
          </a:p>
          <a:p>
            <a:r>
              <a:rPr lang="en-US"/>
              <a:t>Rich in traditional telephony features, simpler to use</a:t>
            </a:r>
          </a:p>
          <a:p>
            <a:r>
              <a:rPr lang="en-US"/>
              <a:t>Integration with conferencing capabilities (video, chat/IM, etc.)</a:t>
            </a:r>
          </a:p>
          <a:p>
            <a:r>
              <a:rPr lang="en-US"/>
              <a:t>Improved business continuity options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6100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2654850" cy="1519167"/>
          </a:xfrm>
        </p:spPr>
        <p:txBody>
          <a:bodyPr>
            <a:no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many of you have landlines?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percentage of business calls do you do via Teams (or equivalent)?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do banks use desk phones?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74860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0918036" y="2221707"/>
            <a:ext cx="4457702" cy="3388518"/>
            <a:chOff x="3625" y="732"/>
            <a:chExt cx="1872" cy="1423"/>
          </a:xfrm>
        </p:grpSpPr>
        <p:sp>
          <p:nvSpPr>
            <p:cNvPr id="1191939" name="Line 3"/>
            <p:cNvSpPr>
              <a:spLocks noChangeShapeType="1"/>
            </p:cNvSpPr>
            <p:nvPr/>
          </p:nvSpPr>
          <p:spPr bwMode="auto">
            <a:xfrm flipH="1">
              <a:off x="3625" y="1045"/>
              <a:ext cx="1314" cy="111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0" name="Text Box 4"/>
            <p:cNvSpPr txBox="1">
              <a:spLocks noChangeArrowheads="1"/>
            </p:cNvSpPr>
            <p:nvPr/>
          </p:nvSpPr>
          <p:spPr bwMode="auto">
            <a:xfrm>
              <a:off x="4623" y="1358"/>
              <a:ext cx="833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Conventional</a:t>
              </a:r>
              <a:b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</a:b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Telephone</a:t>
              </a:r>
            </a:p>
          </p:txBody>
        </p:sp>
        <p:pic>
          <p:nvPicPr>
            <p:cNvPr id="1191941" name="Picture 5"/>
            <p:cNvPicPr>
              <a:picLocks noChangeAspect="1" noChangeArrowheads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685" y="732"/>
              <a:ext cx="812" cy="589"/>
            </a:xfrm>
            <a:prstGeom prst="rect">
              <a:avLst/>
            </a:prstGeom>
            <a:noFill/>
          </p:spPr>
        </p:pic>
        <p:pic>
          <p:nvPicPr>
            <p:cNvPr id="1191942" name="Picture 6" descr="SBV532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E8E8E8"/>
                </a:clrFrom>
                <a:clrTo>
                  <a:srgbClr val="E8E8E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3" y="1192"/>
              <a:ext cx="334" cy="561"/>
            </a:xfrm>
            <a:prstGeom prst="rect">
              <a:avLst/>
            </a:prstGeom>
            <a:noFill/>
          </p:spPr>
        </p:pic>
        <p:sp>
          <p:nvSpPr>
            <p:cNvPr id="1191943" name="Text Box 7"/>
            <p:cNvSpPr txBox="1">
              <a:spLocks noChangeArrowheads="1"/>
            </p:cNvSpPr>
            <p:nvPr/>
          </p:nvSpPr>
          <p:spPr bwMode="auto">
            <a:xfrm>
              <a:off x="3708" y="759"/>
              <a:ext cx="590" cy="33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Voice</a:t>
              </a:r>
            </a:p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>
                  <a:solidFill>
                    <a:srgbClr val="000000"/>
                  </a:solidFill>
                </a:rPr>
                <a:t>Gateway</a:t>
              </a: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3" name="Group 8"/>
          <p:cNvGrpSpPr>
            <a:grpSpLocks/>
          </p:cNvGrpSpPr>
          <p:nvPr/>
        </p:nvGrpSpPr>
        <p:grpSpPr bwMode="auto">
          <a:xfrm>
            <a:off x="4798221" y="7131846"/>
            <a:ext cx="4367214" cy="2997994"/>
            <a:chOff x="1055" y="2794"/>
            <a:chExt cx="1834" cy="1259"/>
          </a:xfrm>
        </p:grpSpPr>
        <p:sp>
          <p:nvSpPr>
            <p:cNvPr id="1191945" name="Line 9"/>
            <p:cNvSpPr>
              <a:spLocks noChangeShapeType="1"/>
            </p:cNvSpPr>
            <p:nvPr/>
          </p:nvSpPr>
          <p:spPr bwMode="auto">
            <a:xfrm flipV="1">
              <a:off x="1461" y="2794"/>
              <a:ext cx="1428" cy="84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sp>
          <p:nvSpPr>
            <p:cNvPr id="1191946" name="Text Box 10"/>
            <p:cNvSpPr txBox="1">
              <a:spLocks noChangeArrowheads="1"/>
            </p:cNvSpPr>
            <p:nvPr/>
          </p:nvSpPr>
          <p:spPr bwMode="auto">
            <a:xfrm>
              <a:off x="1055" y="3866"/>
              <a:ext cx="585" cy="18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2700" b="1">
                  <a:solidFill>
                    <a:srgbClr val="000000"/>
                  </a:solidFill>
                  <a:latin typeface="Arial Narrow" pitchFamily="34" charset="0"/>
                </a:rPr>
                <a:t>IP Phone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450433" y="2383633"/>
            <a:ext cx="5557838" cy="3793331"/>
            <a:chOff x="489" y="800"/>
            <a:chExt cx="2334" cy="1593"/>
          </a:xfrm>
        </p:grpSpPr>
        <p:sp>
          <p:nvSpPr>
            <p:cNvPr id="1191949" name="Line 13"/>
            <p:cNvSpPr>
              <a:spLocks noChangeShapeType="1"/>
            </p:cNvSpPr>
            <p:nvPr/>
          </p:nvSpPr>
          <p:spPr bwMode="auto">
            <a:xfrm>
              <a:off x="1111" y="1361"/>
              <a:ext cx="1712" cy="10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489" y="800"/>
              <a:ext cx="1093" cy="1141"/>
              <a:chOff x="489" y="800"/>
              <a:chExt cx="1093" cy="1141"/>
            </a:xfrm>
          </p:grpSpPr>
          <p:grpSp>
            <p:nvGrpSpPr>
              <p:cNvPr id="6" name="Group 15"/>
              <p:cNvGrpSpPr>
                <a:grpSpLocks/>
              </p:cNvGrpSpPr>
              <p:nvPr/>
            </p:nvGrpSpPr>
            <p:grpSpPr bwMode="auto">
              <a:xfrm>
                <a:off x="489" y="800"/>
                <a:ext cx="1093" cy="896"/>
                <a:chOff x="579" y="854"/>
                <a:chExt cx="1093" cy="896"/>
              </a:xfrm>
            </p:grpSpPr>
            <p:pic>
              <p:nvPicPr>
                <p:cNvPr id="1191952" name="Picture 16" descr="Simple Desktop Server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9" y="854"/>
                  <a:ext cx="1093" cy="89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1953" name="Picture 17"/>
                <p:cNvPicPr>
                  <a:picLocks noChangeAspect="1" noChangeArrowheads="1"/>
                </p:cNvPicPr>
                <p:nvPr/>
              </p:nvPicPr>
              <p:blipFill>
                <a:blip r:embed="rId7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1085" y="1176"/>
                  <a:ext cx="325" cy="236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191954" name="Text Box 18"/>
              <p:cNvSpPr txBox="1">
                <a:spLocks noChangeArrowheads="1"/>
              </p:cNvSpPr>
              <p:nvPr/>
            </p:nvSpPr>
            <p:spPr bwMode="auto">
              <a:xfrm>
                <a:off x="703" y="1754"/>
                <a:ext cx="667" cy="187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 anchorCtr="1">
                <a:spAutoFit/>
              </a:bodyPr>
              <a:lstStyle/>
              <a:p>
                <a:pPr algn="ctr" eaLnBrk="0" fontAlgn="base" hangingPunct="0">
                  <a:lnSpc>
                    <a:spcPct val="85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FFCC00"/>
                  </a:buClr>
                  <a:buSzPct val="75000"/>
                  <a:buFont typeface="Wingdings" pitchFamily="2" charset="2"/>
                  <a:buNone/>
                </a:pPr>
                <a:r>
                  <a:rPr lang="en-US" sz="2700" b="1">
                    <a:solidFill>
                      <a:srgbClr val="000000"/>
                    </a:solidFill>
                    <a:latin typeface="Arial Narrow" pitchFamily="34" charset="0"/>
                  </a:rPr>
                  <a:t>Softphone</a:t>
                </a:r>
              </a:p>
            </p:txBody>
          </p:sp>
        </p:grpSp>
      </p:grpSp>
      <p:sp>
        <p:nvSpPr>
          <p:cNvPr id="1191955" name="Rectangle 19"/>
          <p:cNvSpPr>
            <a:spLocks noGrp="1" noChangeArrowheads="1"/>
          </p:cNvSpPr>
          <p:nvPr>
            <p:ph type="title"/>
          </p:nvPr>
        </p:nvSpPr>
        <p:spPr>
          <a:xfrm>
            <a:off x="1121571" y="34290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IP Phone Options </a:t>
            </a:r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173</a:t>
            </a:fld>
            <a:endParaRPr lang="en-US"/>
          </a:p>
        </p:txBody>
      </p:sp>
      <p:sp>
        <p:nvSpPr>
          <p:cNvPr id="1191956" name="Cloud"/>
          <p:cNvSpPr>
            <a:spLocks noChangeAspect="1" noEditPoints="1" noChangeArrowheads="1"/>
          </p:cNvSpPr>
          <p:nvPr/>
        </p:nvSpPr>
        <p:spPr bwMode="auto">
          <a:xfrm>
            <a:off x="7146132" y="4507708"/>
            <a:ext cx="5648325" cy="37861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lIns="68580" rIns="68580" anchor="ctr" anchorCtr="1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IP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Packet</a:t>
            </a:r>
            <a:br>
              <a:rPr lang="en-US" sz="42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Network</a:t>
            </a:r>
          </a:p>
        </p:txBody>
      </p:sp>
      <p:pic>
        <p:nvPicPr>
          <p:cNvPr id="22" name="phone left" descr="man_mtbz_char"/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1786" y="8130410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4705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Signaling Control: The Role of SIP</a:t>
            </a:r>
          </a:p>
        </p:txBody>
      </p:sp>
      <p:sp>
        <p:nvSpPr>
          <p:cNvPr id="1198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Signaling protocol for multimedia sessions</a:t>
            </a:r>
          </a:p>
          <a:p>
            <a:r>
              <a:rPr lang="en-US"/>
              <a:t>Dominant IPT signaling protocol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8084" name="Line 4"/>
          <p:cNvSpPr>
            <a:spLocks noChangeShapeType="1"/>
          </p:cNvSpPr>
          <p:nvPr/>
        </p:nvSpPr>
        <p:spPr bwMode="auto">
          <a:xfrm flipV="1">
            <a:off x="5931695" y="6207920"/>
            <a:ext cx="4543425" cy="1428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85" name="Line 5"/>
          <p:cNvSpPr>
            <a:spLocks noChangeShapeType="1"/>
          </p:cNvSpPr>
          <p:nvPr/>
        </p:nvSpPr>
        <p:spPr bwMode="auto">
          <a:xfrm flipH="1" flipV="1">
            <a:off x="11127583" y="6222208"/>
            <a:ext cx="2700338" cy="142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pic>
        <p:nvPicPr>
          <p:cNvPr id="1198086" name="Picture 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84995" y="5434013"/>
            <a:ext cx="933450" cy="1571625"/>
          </a:xfrm>
          <a:prstGeom prst="rect">
            <a:avLst/>
          </a:prstGeom>
          <a:noFill/>
        </p:spPr>
      </p:pic>
      <p:sp>
        <p:nvSpPr>
          <p:cNvPr id="1198087" name="Cloud"/>
          <p:cNvSpPr>
            <a:spLocks noChangeAspect="1" noEditPoints="1" noChangeArrowheads="1"/>
          </p:cNvSpPr>
          <p:nvPr/>
        </p:nvSpPr>
        <p:spPr bwMode="auto">
          <a:xfrm>
            <a:off x="7853363" y="4814888"/>
            <a:ext cx="4114800" cy="27574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B4B5D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3743326" y="4200526"/>
            <a:ext cx="2071688" cy="1385888"/>
            <a:chOff x="493" y="1155"/>
            <a:chExt cx="870" cy="582"/>
          </a:xfrm>
        </p:grpSpPr>
        <p:sp>
          <p:nvSpPr>
            <p:cNvPr id="1198089" name="Text Box 9"/>
            <p:cNvSpPr txBox="1">
              <a:spLocks noChangeArrowheads="1"/>
            </p:cNvSpPr>
            <p:nvPr/>
          </p:nvSpPr>
          <p:spPr bwMode="auto">
            <a:xfrm>
              <a:off x="493" y="1155"/>
              <a:ext cx="749" cy="23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anchorCtr="1">
              <a:spAutoFit/>
            </a:bodyPr>
            <a:lstStyle/>
            <a:p>
              <a:pPr algn="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IP </a:t>
              </a:r>
              <a:r>
                <a:rPr lang="en-US" sz="3600">
                  <a:solidFill>
                    <a:srgbClr val="000000"/>
                  </a:solidFill>
                </a:rPr>
                <a:t>P</a:t>
              </a:r>
              <a:r>
                <a:rPr lang="en-US" sz="3600" b="1">
                  <a:solidFill>
                    <a:srgbClr val="000000"/>
                  </a:solidFill>
                  <a:latin typeface="Arial Narrow" pitchFamily="34" charset="0"/>
                </a:rPr>
                <a:t>hone</a:t>
              </a:r>
            </a:p>
          </p:txBody>
        </p:sp>
        <p:sp>
          <p:nvSpPr>
            <p:cNvPr id="1198090" name="Line 10"/>
            <p:cNvSpPr>
              <a:spLocks noChangeShapeType="1"/>
            </p:cNvSpPr>
            <p:nvPr/>
          </p:nvSpPr>
          <p:spPr bwMode="auto">
            <a:xfrm>
              <a:off x="1071" y="1411"/>
              <a:ext cx="292" cy="326"/>
            </a:xfrm>
            <a:prstGeom prst="lin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 type="triangle" w="med" len="med"/>
            </a:ln>
            <a:effectLst/>
          </p:spPr>
          <p:txBody>
            <a:bodyPr wrap="none" anchorCtr="1">
              <a:spAutoFit/>
            </a:bodyPr>
            <a:lstStyle/>
            <a:p>
              <a:pPr algn="ctr" eaLnBrk="0" fontAlgn="base" hangingPunct="0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CC00"/>
                </a:buClr>
                <a:buSzPct val="75000"/>
                <a:buFont typeface="Wingdings" pitchFamily="2" charset="2"/>
                <a:buNone/>
              </a:pPr>
              <a:endParaRPr lang="en-US" sz="2700" b="1">
                <a:solidFill>
                  <a:srgbClr val="000000"/>
                </a:solidFill>
                <a:latin typeface="Arial Narrow" pitchFamily="34" charset="0"/>
              </a:endParaRPr>
            </a:p>
          </p:txBody>
        </p:sp>
      </p:grpSp>
      <p:sp>
        <p:nvSpPr>
          <p:cNvPr id="1198091" name="Text Box 11"/>
          <p:cNvSpPr txBox="1">
            <a:spLocks noChangeArrowheads="1"/>
          </p:cNvSpPr>
          <p:nvPr/>
        </p:nvSpPr>
        <p:spPr bwMode="auto">
          <a:xfrm>
            <a:off x="13189417" y="2962276"/>
            <a:ext cx="1888659" cy="10341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Signaling</a:t>
            </a:r>
            <a:br>
              <a:rPr lang="en-US" sz="3600" b="1">
                <a:solidFill>
                  <a:srgbClr val="000000"/>
                </a:solidFill>
                <a:latin typeface="Arial Narrow" pitchFamily="34" charset="0"/>
              </a:rPr>
            </a:br>
            <a:r>
              <a:rPr lang="en-US" sz="3600" b="1">
                <a:solidFill>
                  <a:srgbClr val="000000"/>
                </a:solidFill>
                <a:latin typeface="Arial Narrow" pitchFamily="34" charset="0"/>
              </a:rPr>
              <a:t>Control</a:t>
            </a:r>
          </a:p>
        </p:txBody>
      </p:sp>
      <p:sp>
        <p:nvSpPr>
          <p:cNvPr id="1198092" name="Line 12"/>
          <p:cNvSpPr>
            <a:spLocks noChangeShapeType="1"/>
          </p:cNvSpPr>
          <p:nvPr/>
        </p:nvSpPr>
        <p:spPr bwMode="auto">
          <a:xfrm flipH="1">
            <a:off x="13735051" y="4033838"/>
            <a:ext cx="483395" cy="1278732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</p:spPr>
        <p:txBody>
          <a:bodyPr anchorCtr="1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endParaRPr lang="en-US" sz="2700" b="1">
              <a:solidFill>
                <a:srgbClr val="000000"/>
              </a:solidFill>
              <a:latin typeface="Arial Narrow" pitchFamily="34" charset="0"/>
            </a:endParaRPr>
          </a:p>
        </p:txBody>
      </p:sp>
      <p:sp>
        <p:nvSpPr>
          <p:cNvPr id="1198093" name="AutoShape 13"/>
          <p:cNvSpPr>
            <a:spLocks noChangeArrowheads="1"/>
          </p:cNvSpPr>
          <p:nvPr/>
        </p:nvSpPr>
        <p:spPr bwMode="auto">
          <a:xfrm>
            <a:off x="6912770" y="5600701"/>
            <a:ext cx="5893593" cy="1254920"/>
          </a:xfrm>
          <a:prstGeom prst="leftRightArrow">
            <a:avLst>
              <a:gd name="adj1" fmla="val 62426"/>
              <a:gd name="adj2" fmla="val 70272"/>
            </a:avLst>
          </a:prstGeom>
          <a:solidFill>
            <a:srgbClr val="FBDE81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txBody>
          <a:bodyPr wrap="none" anchor="ctr"/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>
                <a:srgbClr val="FFCC00"/>
              </a:buClr>
              <a:buSzPct val="75000"/>
              <a:buFont typeface="Wingdings" pitchFamily="2" charset="2"/>
              <a:buNone/>
            </a:pPr>
            <a:r>
              <a:rPr lang="en-US" sz="4200" b="1">
                <a:solidFill>
                  <a:srgbClr val="000000"/>
                </a:solidFill>
                <a:latin typeface="Arial Narrow" pitchFamily="34" charset="0"/>
              </a:rPr>
              <a:t>SIP</a:t>
            </a:r>
          </a:p>
        </p:txBody>
      </p:sp>
      <p:pic>
        <p:nvPicPr>
          <p:cNvPr id="16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58904" y="5586413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62991426"/>
      </p:ext>
    </p:extLst>
  </p:cSld>
  <p:clrMapOvr>
    <a:masterClrMapping/>
  </p:clrMapOvr>
  <p:transition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27">
            <a:extLst>
              <a:ext uri="{FF2B5EF4-FFF2-40B4-BE49-F238E27FC236}">
                <a16:creationId xmlns:a16="http://schemas.microsoft.com/office/drawing/2014/main" id="{DF152340-E7F1-942D-3F7D-45D384F0CD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15839" y="7915857"/>
            <a:ext cx="1477425" cy="87574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SIP Trunks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 IP telephony (IPT) trunk</a:t>
            </a:r>
          </a:p>
          <a:p>
            <a:r>
              <a:rPr lang="en-US"/>
              <a:t>Designed for use with an IP PBX</a:t>
            </a:r>
          </a:p>
          <a:p>
            <a:r>
              <a:rPr lang="en-US"/>
              <a:t>Typically shares voice and data</a:t>
            </a:r>
          </a:p>
          <a:p>
            <a:pPr lvl="1"/>
            <a:r>
              <a:rPr lang="en-US"/>
              <a:t>Burst data when voice not in use</a:t>
            </a:r>
          </a:p>
          <a:p>
            <a:pPr lvl="1"/>
            <a:r>
              <a:rPr lang="en-US"/>
              <a:t>Maximum concurrent calls configured</a:t>
            </a:r>
          </a:p>
          <a:p>
            <a:r>
              <a:rPr lang="en-US"/>
              <a:t>Call signaling over the trunk is SIP</a:t>
            </a:r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50" name="Line 27"/>
          <p:cNvSpPr>
            <a:spLocks noChangeShapeType="1"/>
          </p:cNvSpPr>
          <p:nvPr/>
        </p:nvSpPr>
        <p:spPr bwMode="auto">
          <a:xfrm>
            <a:off x="9925050" y="7886700"/>
            <a:ext cx="2693193" cy="1654968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1" name="Line 27"/>
          <p:cNvSpPr>
            <a:spLocks noChangeShapeType="1"/>
          </p:cNvSpPr>
          <p:nvPr/>
        </p:nvSpPr>
        <p:spPr bwMode="auto">
          <a:xfrm flipV="1">
            <a:off x="5579269" y="7636668"/>
            <a:ext cx="5033963" cy="19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endParaRPr lang="en-US" sz="2700"/>
          </a:p>
        </p:txBody>
      </p:sp>
      <p:sp>
        <p:nvSpPr>
          <p:cNvPr id="2054" name="Line 35"/>
          <p:cNvSpPr>
            <a:spLocks noChangeShapeType="1"/>
          </p:cNvSpPr>
          <p:nvPr/>
        </p:nvSpPr>
        <p:spPr bwMode="auto">
          <a:xfrm flipV="1">
            <a:off x="6124576" y="8274843"/>
            <a:ext cx="1945481" cy="752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pic>
        <p:nvPicPr>
          <p:cNvPr id="2055" name="Picture 36" descr="AS 40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76913" y="8320088"/>
            <a:ext cx="9334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11434" name="Cloud"/>
          <p:cNvSpPr>
            <a:spLocks noChangeAspect="1" noEditPoints="1" noChangeArrowheads="1"/>
          </p:cNvSpPr>
          <p:nvPr/>
        </p:nvSpPr>
        <p:spPr bwMode="auto">
          <a:xfrm>
            <a:off x="6872288" y="6903245"/>
            <a:ext cx="4852988" cy="2031206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7" name="Text Box 43"/>
          <p:cNvSpPr txBox="1">
            <a:spLocks noChangeArrowheads="1"/>
          </p:cNvSpPr>
          <p:nvPr/>
        </p:nvSpPr>
        <p:spPr bwMode="auto">
          <a:xfrm>
            <a:off x="8025968" y="7000876"/>
            <a:ext cx="2548009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Private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Corporate IP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058" name="Line 15"/>
          <p:cNvSpPr>
            <a:spLocks noChangeShapeType="1"/>
          </p:cNvSpPr>
          <p:nvPr/>
        </p:nvSpPr>
        <p:spPr bwMode="auto">
          <a:xfrm flipV="1">
            <a:off x="10784681" y="2514601"/>
            <a:ext cx="2845595" cy="4583906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</p:spPr>
        <p:txBody>
          <a:bodyPr vert="horz" wrap="square" lIns="137160" tIns="68580" rIns="137160" bIns="68580" numCol="1" anchor="t" anchorCtr="1" compatLnSpc="1">
            <a:prstTxWarp prst="textNoShape">
              <a:avLst/>
            </a:prstTxWarp>
            <a:spAutoFit/>
          </a:bodyPr>
          <a:lstStyle/>
          <a:p>
            <a:endParaRPr lang="en-US" sz="2700"/>
          </a:p>
        </p:txBody>
      </p:sp>
      <p:grpSp>
        <p:nvGrpSpPr>
          <p:cNvPr id="3" name="Group 20"/>
          <p:cNvGrpSpPr>
            <a:grpSpLocks noChangeAspect="1"/>
          </p:cNvGrpSpPr>
          <p:nvPr/>
        </p:nvGrpSpPr>
        <p:grpSpPr bwMode="auto">
          <a:xfrm>
            <a:off x="10358438" y="6691313"/>
            <a:ext cx="1035843" cy="633413"/>
            <a:chOff x="2372" y="1318"/>
            <a:chExt cx="515" cy="315"/>
          </a:xfrm>
        </p:grpSpPr>
        <p:sp>
          <p:nvSpPr>
            <p:cNvPr id="2060" name="AutoShape 21"/>
            <p:cNvSpPr>
              <a:spLocks noChangeAspect="1" noChangeArrowheads="1"/>
            </p:cNvSpPr>
            <p:nvPr/>
          </p:nvSpPr>
          <p:spPr bwMode="auto">
            <a:xfrm>
              <a:off x="2372" y="1318"/>
              <a:ext cx="515" cy="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en-US" sz="2700"/>
            </a:p>
          </p:txBody>
        </p:sp>
        <p:sp>
          <p:nvSpPr>
            <p:cNvPr id="2061" name="Freeform 22"/>
            <p:cNvSpPr>
              <a:spLocks/>
            </p:cNvSpPr>
            <p:nvPr/>
          </p:nvSpPr>
          <p:spPr bwMode="auto">
            <a:xfrm>
              <a:off x="2400" y="1346"/>
              <a:ext cx="481" cy="281"/>
            </a:xfrm>
            <a:custGeom>
              <a:avLst/>
              <a:gdLst>
                <a:gd name="T0" fmla="*/ 481 w 481"/>
                <a:gd name="T1" fmla="*/ 109 h 281"/>
                <a:gd name="T2" fmla="*/ 481 w 481"/>
                <a:gd name="T3" fmla="*/ 109 h 281"/>
                <a:gd name="T4" fmla="*/ 481 w 481"/>
                <a:gd name="T5" fmla="*/ 97 h 281"/>
                <a:gd name="T6" fmla="*/ 479 w 481"/>
                <a:gd name="T7" fmla="*/ 86 h 281"/>
                <a:gd name="T8" fmla="*/ 473 w 481"/>
                <a:gd name="T9" fmla="*/ 75 h 281"/>
                <a:gd name="T10" fmla="*/ 465 w 481"/>
                <a:gd name="T11" fmla="*/ 67 h 281"/>
                <a:gd name="T12" fmla="*/ 454 w 481"/>
                <a:gd name="T13" fmla="*/ 56 h 281"/>
                <a:gd name="T14" fmla="*/ 442 w 481"/>
                <a:gd name="T15" fmla="*/ 47 h 281"/>
                <a:gd name="T16" fmla="*/ 412 w 481"/>
                <a:gd name="T17" fmla="*/ 31 h 281"/>
                <a:gd name="T18" fmla="*/ 378 w 481"/>
                <a:gd name="T19" fmla="*/ 19 h 281"/>
                <a:gd name="T20" fmla="*/ 337 w 481"/>
                <a:gd name="T21" fmla="*/ 8 h 281"/>
                <a:gd name="T22" fmla="*/ 289 w 481"/>
                <a:gd name="T23" fmla="*/ 3 h 281"/>
                <a:gd name="T24" fmla="*/ 242 w 481"/>
                <a:gd name="T25" fmla="*/ 0 h 281"/>
                <a:gd name="T26" fmla="*/ 242 w 481"/>
                <a:gd name="T27" fmla="*/ 0 h 281"/>
                <a:gd name="T28" fmla="*/ 192 w 481"/>
                <a:gd name="T29" fmla="*/ 3 h 281"/>
                <a:gd name="T30" fmla="*/ 147 w 481"/>
                <a:gd name="T31" fmla="*/ 8 h 281"/>
                <a:gd name="T32" fmla="*/ 106 w 481"/>
                <a:gd name="T33" fmla="*/ 19 h 281"/>
                <a:gd name="T34" fmla="*/ 69 w 481"/>
                <a:gd name="T35" fmla="*/ 31 h 281"/>
                <a:gd name="T36" fmla="*/ 42 w 481"/>
                <a:gd name="T37" fmla="*/ 47 h 281"/>
                <a:gd name="T38" fmla="*/ 28 w 481"/>
                <a:gd name="T39" fmla="*/ 56 h 281"/>
                <a:gd name="T40" fmla="*/ 19 w 481"/>
                <a:gd name="T41" fmla="*/ 67 h 281"/>
                <a:gd name="T42" fmla="*/ 11 w 481"/>
                <a:gd name="T43" fmla="*/ 75 h 281"/>
                <a:gd name="T44" fmla="*/ 5 w 481"/>
                <a:gd name="T45" fmla="*/ 86 h 281"/>
                <a:gd name="T46" fmla="*/ 0 w 481"/>
                <a:gd name="T47" fmla="*/ 97 h 281"/>
                <a:gd name="T48" fmla="*/ 0 w 481"/>
                <a:gd name="T49" fmla="*/ 109 h 281"/>
                <a:gd name="T50" fmla="*/ 0 w 481"/>
                <a:gd name="T51" fmla="*/ 111 h 281"/>
                <a:gd name="T52" fmla="*/ 0 w 481"/>
                <a:gd name="T53" fmla="*/ 173 h 281"/>
                <a:gd name="T54" fmla="*/ 0 w 481"/>
                <a:gd name="T55" fmla="*/ 173 h 281"/>
                <a:gd name="T56" fmla="*/ 0 w 481"/>
                <a:gd name="T57" fmla="*/ 184 h 281"/>
                <a:gd name="T58" fmla="*/ 5 w 481"/>
                <a:gd name="T59" fmla="*/ 195 h 281"/>
                <a:gd name="T60" fmla="*/ 11 w 481"/>
                <a:gd name="T61" fmla="*/ 206 h 281"/>
                <a:gd name="T62" fmla="*/ 19 w 481"/>
                <a:gd name="T63" fmla="*/ 215 h 281"/>
                <a:gd name="T64" fmla="*/ 28 w 481"/>
                <a:gd name="T65" fmla="*/ 226 h 281"/>
                <a:gd name="T66" fmla="*/ 42 w 481"/>
                <a:gd name="T67" fmla="*/ 234 h 281"/>
                <a:gd name="T68" fmla="*/ 69 w 481"/>
                <a:gd name="T69" fmla="*/ 251 h 281"/>
                <a:gd name="T70" fmla="*/ 106 w 481"/>
                <a:gd name="T71" fmla="*/ 262 h 281"/>
                <a:gd name="T72" fmla="*/ 147 w 481"/>
                <a:gd name="T73" fmla="*/ 273 h 281"/>
                <a:gd name="T74" fmla="*/ 192 w 481"/>
                <a:gd name="T75" fmla="*/ 279 h 281"/>
                <a:gd name="T76" fmla="*/ 242 w 481"/>
                <a:gd name="T77" fmla="*/ 281 h 281"/>
                <a:gd name="T78" fmla="*/ 242 w 481"/>
                <a:gd name="T79" fmla="*/ 281 h 281"/>
                <a:gd name="T80" fmla="*/ 289 w 481"/>
                <a:gd name="T81" fmla="*/ 279 h 281"/>
                <a:gd name="T82" fmla="*/ 337 w 481"/>
                <a:gd name="T83" fmla="*/ 273 h 281"/>
                <a:gd name="T84" fmla="*/ 378 w 481"/>
                <a:gd name="T85" fmla="*/ 262 h 281"/>
                <a:gd name="T86" fmla="*/ 412 w 481"/>
                <a:gd name="T87" fmla="*/ 251 h 281"/>
                <a:gd name="T88" fmla="*/ 442 w 481"/>
                <a:gd name="T89" fmla="*/ 234 h 281"/>
                <a:gd name="T90" fmla="*/ 454 w 481"/>
                <a:gd name="T91" fmla="*/ 226 h 281"/>
                <a:gd name="T92" fmla="*/ 465 w 481"/>
                <a:gd name="T93" fmla="*/ 215 h 281"/>
                <a:gd name="T94" fmla="*/ 473 w 481"/>
                <a:gd name="T95" fmla="*/ 206 h 281"/>
                <a:gd name="T96" fmla="*/ 479 w 481"/>
                <a:gd name="T97" fmla="*/ 195 h 281"/>
                <a:gd name="T98" fmla="*/ 481 w 481"/>
                <a:gd name="T99" fmla="*/ 184 h 281"/>
                <a:gd name="T100" fmla="*/ 481 w 481"/>
                <a:gd name="T101" fmla="*/ 173 h 281"/>
                <a:gd name="T102" fmla="*/ 481 w 481"/>
                <a:gd name="T103" fmla="*/ 111 h 281"/>
                <a:gd name="T104" fmla="*/ 481 w 481"/>
                <a:gd name="T105" fmla="*/ 111 h 281"/>
                <a:gd name="T106" fmla="*/ 481 w 481"/>
                <a:gd name="T107" fmla="*/ 109 h 281"/>
                <a:gd name="T108" fmla="*/ 481 w 481"/>
                <a:gd name="T109" fmla="*/ 109 h 28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481"/>
                <a:gd name="T166" fmla="*/ 0 h 281"/>
                <a:gd name="T167" fmla="*/ 481 w 481"/>
                <a:gd name="T168" fmla="*/ 281 h 28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481" h="281">
                  <a:moveTo>
                    <a:pt x="481" y="109"/>
                  </a:moveTo>
                  <a:lnTo>
                    <a:pt x="481" y="109"/>
                  </a:lnTo>
                  <a:lnTo>
                    <a:pt x="481" y="97"/>
                  </a:lnTo>
                  <a:lnTo>
                    <a:pt x="479" y="86"/>
                  </a:lnTo>
                  <a:lnTo>
                    <a:pt x="473" y="75"/>
                  </a:lnTo>
                  <a:lnTo>
                    <a:pt x="465" y="67"/>
                  </a:lnTo>
                  <a:lnTo>
                    <a:pt x="454" y="56"/>
                  </a:lnTo>
                  <a:lnTo>
                    <a:pt x="442" y="47"/>
                  </a:lnTo>
                  <a:lnTo>
                    <a:pt x="412" y="31"/>
                  </a:lnTo>
                  <a:lnTo>
                    <a:pt x="378" y="19"/>
                  </a:lnTo>
                  <a:lnTo>
                    <a:pt x="337" y="8"/>
                  </a:lnTo>
                  <a:lnTo>
                    <a:pt x="289" y="3"/>
                  </a:lnTo>
                  <a:lnTo>
                    <a:pt x="242" y="0"/>
                  </a:lnTo>
                  <a:lnTo>
                    <a:pt x="192" y="3"/>
                  </a:lnTo>
                  <a:lnTo>
                    <a:pt x="147" y="8"/>
                  </a:lnTo>
                  <a:lnTo>
                    <a:pt x="106" y="19"/>
                  </a:lnTo>
                  <a:lnTo>
                    <a:pt x="69" y="31"/>
                  </a:lnTo>
                  <a:lnTo>
                    <a:pt x="42" y="47"/>
                  </a:lnTo>
                  <a:lnTo>
                    <a:pt x="28" y="56"/>
                  </a:lnTo>
                  <a:lnTo>
                    <a:pt x="19" y="67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0" y="173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6"/>
                  </a:lnTo>
                  <a:lnTo>
                    <a:pt x="19" y="215"/>
                  </a:lnTo>
                  <a:lnTo>
                    <a:pt x="28" y="226"/>
                  </a:lnTo>
                  <a:lnTo>
                    <a:pt x="42" y="234"/>
                  </a:lnTo>
                  <a:lnTo>
                    <a:pt x="69" y="251"/>
                  </a:lnTo>
                  <a:lnTo>
                    <a:pt x="106" y="262"/>
                  </a:lnTo>
                  <a:lnTo>
                    <a:pt x="147" y="273"/>
                  </a:lnTo>
                  <a:lnTo>
                    <a:pt x="192" y="279"/>
                  </a:lnTo>
                  <a:lnTo>
                    <a:pt x="242" y="281"/>
                  </a:lnTo>
                  <a:lnTo>
                    <a:pt x="289" y="279"/>
                  </a:lnTo>
                  <a:lnTo>
                    <a:pt x="337" y="273"/>
                  </a:lnTo>
                  <a:lnTo>
                    <a:pt x="378" y="262"/>
                  </a:lnTo>
                  <a:lnTo>
                    <a:pt x="412" y="251"/>
                  </a:lnTo>
                  <a:lnTo>
                    <a:pt x="442" y="234"/>
                  </a:lnTo>
                  <a:lnTo>
                    <a:pt x="454" y="226"/>
                  </a:lnTo>
                  <a:lnTo>
                    <a:pt x="465" y="215"/>
                  </a:lnTo>
                  <a:lnTo>
                    <a:pt x="473" y="206"/>
                  </a:lnTo>
                  <a:lnTo>
                    <a:pt x="479" y="195"/>
                  </a:lnTo>
                  <a:lnTo>
                    <a:pt x="481" y="184"/>
                  </a:lnTo>
                  <a:lnTo>
                    <a:pt x="481" y="173"/>
                  </a:lnTo>
                  <a:lnTo>
                    <a:pt x="481" y="111"/>
                  </a:lnTo>
                  <a:lnTo>
                    <a:pt x="481" y="109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2" name="Freeform 23"/>
            <p:cNvSpPr>
              <a:spLocks/>
            </p:cNvSpPr>
            <p:nvPr/>
          </p:nvSpPr>
          <p:spPr bwMode="auto">
            <a:xfrm>
              <a:off x="2389" y="1335"/>
              <a:ext cx="459" cy="259"/>
            </a:xfrm>
            <a:custGeom>
              <a:avLst/>
              <a:gdLst>
                <a:gd name="T0" fmla="*/ 459 w 459"/>
                <a:gd name="T1" fmla="*/ 97 h 259"/>
                <a:gd name="T2" fmla="*/ 459 w 459"/>
                <a:gd name="T3" fmla="*/ 97 h 259"/>
                <a:gd name="T4" fmla="*/ 459 w 459"/>
                <a:gd name="T5" fmla="*/ 86 h 259"/>
                <a:gd name="T6" fmla="*/ 456 w 459"/>
                <a:gd name="T7" fmla="*/ 78 h 259"/>
                <a:gd name="T8" fmla="*/ 451 w 459"/>
                <a:gd name="T9" fmla="*/ 69 h 259"/>
                <a:gd name="T10" fmla="*/ 442 w 459"/>
                <a:gd name="T11" fmla="*/ 58 h 259"/>
                <a:gd name="T12" fmla="*/ 420 w 459"/>
                <a:gd name="T13" fmla="*/ 42 h 259"/>
                <a:gd name="T14" fmla="*/ 392 w 459"/>
                <a:gd name="T15" fmla="*/ 28 h 259"/>
                <a:gd name="T16" fmla="*/ 359 w 459"/>
                <a:gd name="T17" fmla="*/ 16 h 259"/>
                <a:gd name="T18" fmla="*/ 320 w 459"/>
                <a:gd name="T19" fmla="*/ 8 h 259"/>
                <a:gd name="T20" fmla="*/ 275 w 459"/>
                <a:gd name="T21" fmla="*/ 3 h 259"/>
                <a:gd name="T22" fmla="*/ 231 w 459"/>
                <a:gd name="T23" fmla="*/ 0 h 259"/>
                <a:gd name="T24" fmla="*/ 231 w 459"/>
                <a:gd name="T25" fmla="*/ 0 h 259"/>
                <a:gd name="T26" fmla="*/ 183 w 459"/>
                <a:gd name="T27" fmla="*/ 3 h 259"/>
                <a:gd name="T28" fmla="*/ 139 w 459"/>
                <a:gd name="T29" fmla="*/ 8 h 259"/>
                <a:gd name="T30" fmla="*/ 100 w 459"/>
                <a:gd name="T31" fmla="*/ 16 h 259"/>
                <a:gd name="T32" fmla="*/ 67 w 459"/>
                <a:gd name="T33" fmla="*/ 28 h 259"/>
                <a:gd name="T34" fmla="*/ 39 w 459"/>
                <a:gd name="T35" fmla="*/ 42 h 259"/>
                <a:gd name="T36" fmla="*/ 16 w 459"/>
                <a:gd name="T37" fmla="*/ 58 h 259"/>
                <a:gd name="T38" fmla="*/ 11 w 459"/>
                <a:gd name="T39" fmla="*/ 69 h 259"/>
                <a:gd name="T40" fmla="*/ 5 w 459"/>
                <a:gd name="T41" fmla="*/ 78 h 259"/>
                <a:gd name="T42" fmla="*/ 0 w 459"/>
                <a:gd name="T43" fmla="*/ 86 h 259"/>
                <a:gd name="T44" fmla="*/ 0 w 459"/>
                <a:gd name="T45" fmla="*/ 97 h 259"/>
                <a:gd name="T46" fmla="*/ 0 w 459"/>
                <a:gd name="T47" fmla="*/ 97 h 259"/>
                <a:gd name="T48" fmla="*/ 0 w 459"/>
                <a:gd name="T49" fmla="*/ 100 h 259"/>
                <a:gd name="T50" fmla="*/ 0 w 459"/>
                <a:gd name="T51" fmla="*/ 100 h 259"/>
                <a:gd name="T52" fmla="*/ 0 w 459"/>
                <a:gd name="T53" fmla="*/ 161 h 259"/>
                <a:gd name="T54" fmla="*/ 0 w 459"/>
                <a:gd name="T55" fmla="*/ 161 h 259"/>
                <a:gd name="T56" fmla="*/ 0 w 459"/>
                <a:gd name="T57" fmla="*/ 170 h 259"/>
                <a:gd name="T58" fmla="*/ 5 w 459"/>
                <a:gd name="T59" fmla="*/ 181 h 259"/>
                <a:gd name="T60" fmla="*/ 11 w 459"/>
                <a:gd name="T61" fmla="*/ 189 h 259"/>
                <a:gd name="T62" fmla="*/ 16 w 459"/>
                <a:gd name="T63" fmla="*/ 198 h 259"/>
                <a:gd name="T64" fmla="*/ 39 w 459"/>
                <a:gd name="T65" fmla="*/ 214 h 259"/>
                <a:gd name="T66" fmla="*/ 67 w 459"/>
                <a:gd name="T67" fmla="*/ 231 h 259"/>
                <a:gd name="T68" fmla="*/ 100 w 459"/>
                <a:gd name="T69" fmla="*/ 242 h 259"/>
                <a:gd name="T70" fmla="*/ 139 w 459"/>
                <a:gd name="T71" fmla="*/ 251 h 259"/>
                <a:gd name="T72" fmla="*/ 183 w 459"/>
                <a:gd name="T73" fmla="*/ 256 h 259"/>
                <a:gd name="T74" fmla="*/ 231 w 459"/>
                <a:gd name="T75" fmla="*/ 259 h 259"/>
                <a:gd name="T76" fmla="*/ 231 w 459"/>
                <a:gd name="T77" fmla="*/ 259 h 259"/>
                <a:gd name="T78" fmla="*/ 275 w 459"/>
                <a:gd name="T79" fmla="*/ 256 h 259"/>
                <a:gd name="T80" fmla="*/ 320 w 459"/>
                <a:gd name="T81" fmla="*/ 251 h 259"/>
                <a:gd name="T82" fmla="*/ 359 w 459"/>
                <a:gd name="T83" fmla="*/ 242 h 259"/>
                <a:gd name="T84" fmla="*/ 392 w 459"/>
                <a:gd name="T85" fmla="*/ 231 h 259"/>
                <a:gd name="T86" fmla="*/ 420 w 459"/>
                <a:gd name="T87" fmla="*/ 214 h 259"/>
                <a:gd name="T88" fmla="*/ 442 w 459"/>
                <a:gd name="T89" fmla="*/ 198 h 259"/>
                <a:gd name="T90" fmla="*/ 451 w 459"/>
                <a:gd name="T91" fmla="*/ 189 h 259"/>
                <a:gd name="T92" fmla="*/ 456 w 459"/>
                <a:gd name="T93" fmla="*/ 181 h 259"/>
                <a:gd name="T94" fmla="*/ 459 w 459"/>
                <a:gd name="T95" fmla="*/ 170 h 259"/>
                <a:gd name="T96" fmla="*/ 459 w 459"/>
                <a:gd name="T97" fmla="*/ 161 h 259"/>
                <a:gd name="T98" fmla="*/ 459 w 459"/>
                <a:gd name="T99" fmla="*/ 100 h 259"/>
                <a:gd name="T100" fmla="*/ 459 w 459"/>
                <a:gd name="T101" fmla="*/ 100 h 259"/>
                <a:gd name="T102" fmla="*/ 459 w 459"/>
                <a:gd name="T103" fmla="*/ 100 h 259"/>
                <a:gd name="T104" fmla="*/ 459 w 459"/>
                <a:gd name="T105" fmla="*/ 97 h 259"/>
                <a:gd name="T106" fmla="*/ 459 w 459"/>
                <a:gd name="T107" fmla="*/ 97 h 25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459"/>
                <a:gd name="T163" fmla="*/ 0 h 259"/>
                <a:gd name="T164" fmla="*/ 459 w 459"/>
                <a:gd name="T165" fmla="*/ 259 h 25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459" h="259">
                  <a:moveTo>
                    <a:pt x="459" y="97"/>
                  </a:moveTo>
                  <a:lnTo>
                    <a:pt x="459" y="97"/>
                  </a:lnTo>
                  <a:lnTo>
                    <a:pt x="459" y="86"/>
                  </a:lnTo>
                  <a:lnTo>
                    <a:pt x="456" y="78"/>
                  </a:lnTo>
                  <a:lnTo>
                    <a:pt x="451" y="69"/>
                  </a:lnTo>
                  <a:lnTo>
                    <a:pt x="442" y="58"/>
                  </a:lnTo>
                  <a:lnTo>
                    <a:pt x="420" y="42"/>
                  </a:lnTo>
                  <a:lnTo>
                    <a:pt x="392" y="28"/>
                  </a:lnTo>
                  <a:lnTo>
                    <a:pt x="359" y="16"/>
                  </a:lnTo>
                  <a:lnTo>
                    <a:pt x="320" y="8"/>
                  </a:lnTo>
                  <a:lnTo>
                    <a:pt x="275" y="3"/>
                  </a:lnTo>
                  <a:lnTo>
                    <a:pt x="231" y="0"/>
                  </a:lnTo>
                  <a:lnTo>
                    <a:pt x="183" y="3"/>
                  </a:lnTo>
                  <a:lnTo>
                    <a:pt x="139" y="8"/>
                  </a:lnTo>
                  <a:lnTo>
                    <a:pt x="100" y="16"/>
                  </a:lnTo>
                  <a:lnTo>
                    <a:pt x="67" y="28"/>
                  </a:lnTo>
                  <a:lnTo>
                    <a:pt x="39" y="42"/>
                  </a:lnTo>
                  <a:lnTo>
                    <a:pt x="16" y="58"/>
                  </a:lnTo>
                  <a:lnTo>
                    <a:pt x="11" y="69"/>
                  </a:lnTo>
                  <a:lnTo>
                    <a:pt x="5" y="78"/>
                  </a:lnTo>
                  <a:lnTo>
                    <a:pt x="0" y="86"/>
                  </a:lnTo>
                  <a:lnTo>
                    <a:pt x="0" y="97"/>
                  </a:lnTo>
                  <a:lnTo>
                    <a:pt x="0" y="100"/>
                  </a:lnTo>
                  <a:lnTo>
                    <a:pt x="0" y="161"/>
                  </a:lnTo>
                  <a:lnTo>
                    <a:pt x="0" y="170"/>
                  </a:lnTo>
                  <a:lnTo>
                    <a:pt x="5" y="181"/>
                  </a:lnTo>
                  <a:lnTo>
                    <a:pt x="11" y="189"/>
                  </a:lnTo>
                  <a:lnTo>
                    <a:pt x="16" y="198"/>
                  </a:lnTo>
                  <a:lnTo>
                    <a:pt x="39" y="214"/>
                  </a:lnTo>
                  <a:lnTo>
                    <a:pt x="67" y="231"/>
                  </a:lnTo>
                  <a:lnTo>
                    <a:pt x="100" y="242"/>
                  </a:lnTo>
                  <a:lnTo>
                    <a:pt x="139" y="251"/>
                  </a:lnTo>
                  <a:lnTo>
                    <a:pt x="183" y="256"/>
                  </a:lnTo>
                  <a:lnTo>
                    <a:pt x="231" y="259"/>
                  </a:lnTo>
                  <a:lnTo>
                    <a:pt x="275" y="256"/>
                  </a:lnTo>
                  <a:lnTo>
                    <a:pt x="320" y="251"/>
                  </a:lnTo>
                  <a:lnTo>
                    <a:pt x="359" y="242"/>
                  </a:lnTo>
                  <a:lnTo>
                    <a:pt x="392" y="231"/>
                  </a:lnTo>
                  <a:lnTo>
                    <a:pt x="420" y="214"/>
                  </a:lnTo>
                  <a:lnTo>
                    <a:pt x="442" y="198"/>
                  </a:lnTo>
                  <a:lnTo>
                    <a:pt x="451" y="189"/>
                  </a:lnTo>
                  <a:lnTo>
                    <a:pt x="456" y="181"/>
                  </a:lnTo>
                  <a:lnTo>
                    <a:pt x="459" y="170"/>
                  </a:lnTo>
                  <a:lnTo>
                    <a:pt x="459" y="161"/>
                  </a:lnTo>
                  <a:lnTo>
                    <a:pt x="459" y="100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3" name="Freeform 24"/>
            <p:cNvSpPr>
              <a:spLocks noEditPoints="1"/>
            </p:cNvSpPr>
            <p:nvPr/>
          </p:nvSpPr>
          <p:spPr bwMode="auto">
            <a:xfrm>
              <a:off x="2378" y="1324"/>
              <a:ext cx="481" cy="281"/>
            </a:xfrm>
            <a:custGeom>
              <a:avLst/>
              <a:gdLst>
                <a:gd name="T0" fmla="*/ 0 w 481"/>
                <a:gd name="T1" fmla="*/ 111 h 281"/>
                <a:gd name="T2" fmla="*/ 0 w 481"/>
                <a:gd name="T3" fmla="*/ 172 h 281"/>
                <a:gd name="T4" fmla="*/ 5 w 481"/>
                <a:gd name="T5" fmla="*/ 195 h 281"/>
                <a:gd name="T6" fmla="*/ 19 w 481"/>
                <a:gd name="T7" fmla="*/ 214 h 281"/>
                <a:gd name="T8" fmla="*/ 41 w 481"/>
                <a:gd name="T9" fmla="*/ 234 h 281"/>
                <a:gd name="T10" fmla="*/ 105 w 481"/>
                <a:gd name="T11" fmla="*/ 262 h 281"/>
                <a:gd name="T12" fmla="*/ 192 w 481"/>
                <a:gd name="T13" fmla="*/ 278 h 281"/>
                <a:gd name="T14" fmla="*/ 242 w 481"/>
                <a:gd name="T15" fmla="*/ 281 h 281"/>
                <a:gd name="T16" fmla="*/ 336 w 481"/>
                <a:gd name="T17" fmla="*/ 273 h 281"/>
                <a:gd name="T18" fmla="*/ 412 w 481"/>
                <a:gd name="T19" fmla="*/ 248 h 281"/>
                <a:gd name="T20" fmla="*/ 453 w 481"/>
                <a:gd name="T21" fmla="*/ 225 h 281"/>
                <a:gd name="T22" fmla="*/ 473 w 481"/>
                <a:gd name="T23" fmla="*/ 203 h 281"/>
                <a:gd name="T24" fmla="*/ 481 w 481"/>
                <a:gd name="T25" fmla="*/ 184 h 281"/>
                <a:gd name="T26" fmla="*/ 481 w 481"/>
                <a:gd name="T27" fmla="*/ 111 h 281"/>
                <a:gd name="T28" fmla="*/ 481 w 481"/>
                <a:gd name="T29" fmla="*/ 108 h 281"/>
                <a:gd name="T30" fmla="*/ 481 w 481"/>
                <a:gd name="T31" fmla="*/ 97 h 281"/>
                <a:gd name="T32" fmla="*/ 473 w 481"/>
                <a:gd name="T33" fmla="*/ 75 h 281"/>
                <a:gd name="T34" fmla="*/ 453 w 481"/>
                <a:gd name="T35" fmla="*/ 55 h 281"/>
                <a:gd name="T36" fmla="*/ 412 w 481"/>
                <a:gd name="T37" fmla="*/ 30 h 281"/>
                <a:gd name="T38" fmla="*/ 336 w 481"/>
                <a:gd name="T39" fmla="*/ 8 h 281"/>
                <a:gd name="T40" fmla="*/ 242 w 481"/>
                <a:gd name="T41" fmla="*/ 0 h 281"/>
                <a:gd name="T42" fmla="*/ 192 w 481"/>
                <a:gd name="T43" fmla="*/ 2 h 281"/>
                <a:gd name="T44" fmla="*/ 105 w 481"/>
                <a:gd name="T45" fmla="*/ 19 h 281"/>
                <a:gd name="T46" fmla="*/ 41 w 481"/>
                <a:gd name="T47" fmla="*/ 47 h 281"/>
                <a:gd name="T48" fmla="*/ 19 w 481"/>
                <a:gd name="T49" fmla="*/ 66 h 281"/>
                <a:gd name="T50" fmla="*/ 5 w 481"/>
                <a:gd name="T51" fmla="*/ 86 h 281"/>
                <a:gd name="T52" fmla="*/ 0 w 481"/>
                <a:gd name="T53" fmla="*/ 108 h 281"/>
                <a:gd name="T54" fmla="*/ 22 w 481"/>
                <a:gd name="T55" fmla="*/ 172 h 281"/>
                <a:gd name="T56" fmla="*/ 22 w 481"/>
                <a:gd name="T57" fmla="*/ 108 h 281"/>
                <a:gd name="T58" fmla="*/ 22 w 481"/>
                <a:gd name="T59" fmla="*/ 100 h 281"/>
                <a:gd name="T60" fmla="*/ 39 w 481"/>
                <a:gd name="T61" fmla="*/ 78 h 281"/>
                <a:gd name="T62" fmla="*/ 83 w 481"/>
                <a:gd name="T63" fmla="*/ 50 h 281"/>
                <a:gd name="T64" fmla="*/ 153 w 481"/>
                <a:gd name="T65" fmla="*/ 30 h 281"/>
                <a:gd name="T66" fmla="*/ 242 w 481"/>
                <a:gd name="T67" fmla="*/ 22 h 281"/>
                <a:gd name="T68" fmla="*/ 289 w 481"/>
                <a:gd name="T69" fmla="*/ 25 h 281"/>
                <a:gd name="T70" fmla="*/ 367 w 481"/>
                <a:gd name="T71" fmla="*/ 39 h 281"/>
                <a:gd name="T72" fmla="*/ 425 w 481"/>
                <a:gd name="T73" fmla="*/ 64 h 281"/>
                <a:gd name="T74" fmla="*/ 456 w 481"/>
                <a:gd name="T75" fmla="*/ 92 h 281"/>
                <a:gd name="T76" fmla="*/ 459 w 481"/>
                <a:gd name="T77" fmla="*/ 108 h 281"/>
                <a:gd name="T78" fmla="*/ 459 w 481"/>
                <a:gd name="T79" fmla="*/ 172 h 281"/>
                <a:gd name="T80" fmla="*/ 456 w 481"/>
                <a:gd name="T81" fmla="*/ 186 h 281"/>
                <a:gd name="T82" fmla="*/ 425 w 481"/>
                <a:gd name="T83" fmla="*/ 217 h 281"/>
                <a:gd name="T84" fmla="*/ 367 w 481"/>
                <a:gd name="T85" fmla="*/ 242 h 281"/>
                <a:gd name="T86" fmla="*/ 289 w 481"/>
                <a:gd name="T87" fmla="*/ 256 h 281"/>
                <a:gd name="T88" fmla="*/ 242 w 481"/>
                <a:gd name="T89" fmla="*/ 259 h 281"/>
                <a:gd name="T90" fmla="*/ 153 w 481"/>
                <a:gd name="T91" fmla="*/ 250 h 281"/>
                <a:gd name="T92" fmla="*/ 83 w 481"/>
                <a:gd name="T93" fmla="*/ 231 h 281"/>
                <a:gd name="T94" fmla="*/ 39 w 481"/>
                <a:gd name="T95" fmla="*/ 203 h 281"/>
                <a:gd name="T96" fmla="*/ 22 w 481"/>
                <a:gd name="T97" fmla="*/ 181 h 281"/>
                <a:gd name="T98" fmla="*/ 22 w 481"/>
                <a:gd name="T99" fmla="*/ 172 h 28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81"/>
                <a:gd name="T151" fmla="*/ 0 h 281"/>
                <a:gd name="T152" fmla="*/ 481 w 481"/>
                <a:gd name="T153" fmla="*/ 281 h 28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81" h="281">
                  <a:moveTo>
                    <a:pt x="0" y="108"/>
                  </a:moveTo>
                  <a:lnTo>
                    <a:pt x="0" y="111"/>
                  </a:lnTo>
                  <a:lnTo>
                    <a:pt x="0" y="172"/>
                  </a:lnTo>
                  <a:lnTo>
                    <a:pt x="0" y="184"/>
                  </a:lnTo>
                  <a:lnTo>
                    <a:pt x="5" y="195"/>
                  </a:lnTo>
                  <a:lnTo>
                    <a:pt x="11" y="203"/>
                  </a:lnTo>
                  <a:lnTo>
                    <a:pt x="19" y="214"/>
                  </a:lnTo>
                  <a:lnTo>
                    <a:pt x="27" y="225"/>
                  </a:lnTo>
                  <a:lnTo>
                    <a:pt x="41" y="234"/>
                  </a:lnTo>
                  <a:lnTo>
                    <a:pt x="69" y="248"/>
                  </a:lnTo>
                  <a:lnTo>
                    <a:pt x="105" y="262"/>
                  </a:lnTo>
                  <a:lnTo>
                    <a:pt x="147" y="273"/>
                  </a:lnTo>
                  <a:lnTo>
                    <a:pt x="192" y="278"/>
                  </a:lnTo>
                  <a:lnTo>
                    <a:pt x="242" y="281"/>
                  </a:lnTo>
                  <a:lnTo>
                    <a:pt x="289" y="278"/>
                  </a:lnTo>
                  <a:lnTo>
                    <a:pt x="336" y="273"/>
                  </a:lnTo>
                  <a:lnTo>
                    <a:pt x="375" y="262"/>
                  </a:lnTo>
                  <a:lnTo>
                    <a:pt x="412" y="248"/>
                  </a:lnTo>
                  <a:lnTo>
                    <a:pt x="442" y="234"/>
                  </a:lnTo>
                  <a:lnTo>
                    <a:pt x="453" y="225"/>
                  </a:lnTo>
                  <a:lnTo>
                    <a:pt x="464" y="214"/>
                  </a:lnTo>
                  <a:lnTo>
                    <a:pt x="473" y="203"/>
                  </a:lnTo>
                  <a:lnTo>
                    <a:pt x="478" y="195"/>
                  </a:lnTo>
                  <a:lnTo>
                    <a:pt x="481" y="184"/>
                  </a:lnTo>
                  <a:lnTo>
                    <a:pt x="481" y="172"/>
                  </a:lnTo>
                  <a:lnTo>
                    <a:pt x="481" y="111"/>
                  </a:lnTo>
                  <a:lnTo>
                    <a:pt x="481" y="108"/>
                  </a:lnTo>
                  <a:lnTo>
                    <a:pt x="481" y="97"/>
                  </a:lnTo>
                  <a:lnTo>
                    <a:pt x="478" y="86"/>
                  </a:lnTo>
                  <a:lnTo>
                    <a:pt x="473" y="75"/>
                  </a:lnTo>
                  <a:lnTo>
                    <a:pt x="464" y="66"/>
                  </a:lnTo>
                  <a:lnTo>
                    <a:pt x="453" y="55"/>
                  </a:lnTo>
                  <a:lnTo>
                    <a:pt x="442" y="47"/>
                  </a:lnTo>
                  <a:lnTo>
                    <a:pt x="412" y="30"/>
                  </a:lnTo>
                  <a:lnTo>
                    <a:pt x="375" y="19"/>
                  </a:lnTo>
                  <a:lnTo>
                    <a:pt x="336" y="8"/>
                  </a:lnTo>
                  <a:lnTo>
                    <a:pt x="289" y="2"/>
                  </a:lnTo>
                  <a:lnTo>
                    <a:pt x="242" y="0"/>
                  </a:lnTo>
                  <a:lnTo>
                    <a:pt x="192" y="2"/>
                  </a:lnTo>
                  <a:lnTo>
                    <a:pt x="147" y="8"/>
                  </a:lnTo>
                  <a:lnTo>
                    <a:pt x="105" y="19"/>
                  </a:lnTo>
                  <a:lnTo>
                    <a:pt x="69" y="30"/>
                  </a:lnTo>
                  <a:lnTo>
                    <a:pt x="41" y="47"/>
                  </a:lnTo>
                  <a:lnTo>
                    <a:pt x="27" y="55"/>
                  </a:lnTo>
                  <a:lnTo>
                    <a:pt x="19" y="66"/>
                  </a:lnTo>
                  <a:lnTo>
                    <a:pt x="11" y="75"/>
                  </a:lnTo>
                  <a:lnTo>
                    <a:pt x="5" y="86"/>
                  </a:lnTo>
                  <a:lnTo>
                    <a:pt x="0" y="97"/>
                  </a:lnTo>
                  <a:lnTo>
                    <a:pt x="0" y="108"/>
                  </a:lnTo>
                  <a:close/>
                  <a:moveTo>
                    <a:pt x="22" y="172"/>
                  </a:moveTo>
                  <a:lnTo>
                    <a:pt x="22" y="108"/>
                  </a:lnTo>
                  <a:lnTo>
                    <a:pt x="22" y="100"/>
                  </a:lnTo>
                  <a:lnTo>
                    <a:pt x="25" y="92"/>
                  </a:lnTo>
                  <a:lnTo>
                    <a:pt x="39" y="78"/>
                  </a:lnTo>
                  <a:lnTo>
                    <a:pt x="55" y="64"/>
                  </a:lnTo>
                  <a:lnTo>
                    <a:pt x="83" y="50"/>
                  </a:lnTo>
                  <a:lnTo>
                    <a:pt x="114" y="39"/>
                  </a:lnTo>
                  <a:lnTo>
                    <a:pt x="153" y="30"/>
                  </a:lnTo>
                  <a:lnTo>
                    <a:pt x="194" y="25"/>
                  </a:lnTo>
                  <a:lnTo>
                    <a:pt x="242" y="22"/>
                  </a:lnTo>
                  <a:lnTo>
                    <a:pt x="289" y="25"/>
                  </a:lnTo>
                  <a:lnTo>
                    <a:pt x="331" y="30"/>
                  </a:lnTo>
                  <a:lnTo>
                    <a:pt x="367" y="39"/>
                  </a:lnTo>
                  <a:lnTo>
                    <a:pt x="400" y="50"/>
                  </a:lnTo>
                  <a:lnTo>
                    <a:pt x="425" y="64"/>
                  </a:lnTo>
                  <a:lnTo>
                    <a:pt x="445" y="78"/>
                  </a:lnTo>
                  <a:lnTo>
                    <a:pt x="456" y="92"/>
                  </a:lnTo>
                  <a:lnTo>
                    <a:pt x="459" y="100"/>
                  </a:lnTo>
                  <a:lnTo>
                    <a:pt x="459" y="108"/>
                  </a:lnTo>
                  <a:lnTo>
                    <a:pt x="459" y="172"/>
                  </a:lnTo>
                  <a:lnTo>
                    <a:pt x="459" y="181"/>
                  </a:lnTo>
                  <a:lnTo>
                    <a:pt x="456" y="186"/>
                  </a:lnTo>
                  <a:lnTo>
                    <a:pt x="445" y="203"/>
                  </a:lnTo>
                  <a:lnTo>
                    <a:pt x="425" y="217"/>
                  </a:lnTo>
                  <a:lnTo>
                    <a:pt x="400" y="231"/>
                  </a:lnTo>
                  <a:lnTo>
                    <a:pt x="367" y="242"/>
                  </a:lnTo>
                  <a:lnTo>
                    <a:pt x="331" y="250"/>
                  </a:lnTo>
                  <a:lnTo>
                    <a:pt x="289" y="256"/>
                  </a:lnTo>
                  <a:lnTo>
                    <a:pt x="242" y="259"/>
                  </a:lnTo>
                  <a:lnTo>
                    <a:pt x="194" y="256"/>
                  </a:lnTo>
                  <a:lnTo>
                    <a:pt x="153" y="250"/>
                  </a:lnTo>
                  <a:lnTo>
                    <a:pt x="114" y="242"/>
                  </a:lnTo>
                  <a:lnTo>
                    <a:pt x="83" y="231"/>
                  </a:lnTo>
                  <a:lnTo>
                    <a:pt x="55" y="217"/>
                  </a:lnTo>
                  <a:lnTo>
                    <a:pt x="39" y="203"/>
                  </a:lnTo>
                  <a:lnTo>
                    <a:pt x="25" y="186"/>
                  </a:lnTo>
                  <a:lnTo>
                    <a:pt x="22" y="181"/>
                  </a:lnTo>
                  <a:lnTo>
                    <a:pt x="22" y="17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4" name="Freeform 25"/>
            <p:cNvSpPr>
              <a:spLocks/>
            </p:cNvSpPr>
            <p:nvPr/>
          </p:nvSpPr>
          <p:spPr bwMode="auto">
            <a:xfrm>
              <a:off x="2389" y="1435"/>
              <a:ext cx="53" cy="123"/>
            </a:xfrm>
            <a:custGeom>
              <a:avLst/>
              <a:gdLst>
                <a:gd name="T0" fmla="*/ 53 w 53"/>
                <a:gd name="T1" fmla="*/ 0 h 123"/>
                <a:gd name="T2" fmla="*/ 0 w 53"/>
                <a:gd name="T3" fmla="*/ 0 h 123"/>
                <a:gd name="T4" fmla="*/ 0 w 53"/>
                <a:gd name="T5" fmla="*/ 61 h 123"/>
                <a:gd name="T6" fmla="*/ 0 w 53"/>
                <a:gd name="T7" fmla="*/ 61 h 123"/>
                <a:gd name="T8" fmla="*/ 0 w 53"/>
                <a:gd name="T9" fmla="*/ 70 h 123"/>
                <a:gd name="T10" fmla="*/ 2 w 53"/>
                <a:gd name="T11" fmla="*/ 78 h 123"/>
                <a:gd name="T12" fmla="*/ 14 w 53"/>
                <a:gd name="T13" fmla="*/ 95 h 123"/>
                <a:gd name="T14" fmla="*/ 30 w 53"/>
                <a:gd name="T15" fmla="*/ 109 h 123"/>
                <a:gd name="T16" fmla="*/ 53 w 53"/>
                <a:gd name="T17" fmla="*/ 123 h 123"/>
                <a:gd name="T18" fmla="*/ 53 w 53"/>
                <a:gd name="T19" fmla="*/ 0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53"/>
                <a:gd name="T31" fmla="*/ 0 h 123"/>
                <a:gd name="T32" fmla="*/ 53 w 53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53" h="123">
                  <a:moveTo>
                    <a:pt x="53" y="0"/>
                  </a:moveTo>
                  <a:lnTo>
                    <a:pt x="0" y="0"/>
                  </a:lnTo>
                  <a:lnTo>
                    <a:pt x="0" y="61"/>
                  </a:lnTo>
                  <a:lnTo>
                    <a:pt x="0" y="70"/>
                  </a:lnTo>
                  <a:lnTo>
                    <a:pt x="2" y="78"/>
                  </a:lnTo>
                  <a:lnTo>
                    <a:pt x="14" y="95"/>
                  </a:lnTo>
                  <a:lnTo>
                    <a:pt x="30" y="109"/>
                  </a:lnTo>
                  <a:lnTo>
                    <a:pt x="53" y="12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5" name="Freeform 26"/>
            <p:cNvSpPr>
              <a:spLocks/>
            </p:cNvSpPr>
            <p:nvPr/>
          </p:nvSpPr>
          <p:spPr bwMode="auto">
            <a:xfrm>
              <a:off x="2442" y="1435"/>
              <a:ext cx="91" cy="151"/>
            </a:xfrm>
            <a:custGeom>
              <a:avLst/>
              <a:gdLst>
                <a:gd name="T0" fmla="*/ 91 w 91"/>
                <a:gd name="T1" fmla="*/ 0 h 151"/>
                <a:gd name="T2" fmla="*/ 0 w 91"/>
                <a:gd name="T3" fmla="*/ 0 h 151"/>
                <a:gd name="T4" fmla="*/ 0 w 91"/>
                <a:gd name="T5" fmla="*/ 123 h 151"/>
                <a:gd name="T6" fmla="*/ 0 w 91"/>
                <a:gd name="T7" fmla="*/ 123 h 151"/>
                <a:gd name="T8" fmla="*/ 19 w 91"/>
                <a:gd name="T9" fmla="*/ 131 h 151"/>
                <a:gd name="T10" fmla="*/ 41 w 91"/>
                <a:gd name="T11" fmla="*/ 139 h 151"/>
                <a:gd name="T12" fmla="*/ 66 w 91"/>
                <a:gd name="T13" fmla="*/ 148 h 151"/>
                <a:gd name="T14" fmla="*/ 91 w 91"/>
                <a:gd name="T15" fmla="*/ 151 h 151"/>
                <a:gd name="T16" fmla="*/ 91 w 91"/>
                <a:gd name="T17" fmla="*/ 0 h 1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1"/>
                <a:gd name="T28" fmla="*/ 0 h 151"/>
                <a:gd name="T29" fmla="*/ 91 w 91"/>
                <a:gd name="T30" fmla="*/ 151 h 1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1" h="151">
                  <a:moveTo>
                    <a:pt x="91" y="0"/>
                  </a:moveTo>
                  <a:lnTo>
                    <a:pt x="0" y="0"/>
                  </a:lnTo>
                  <a:lnTo>
                    <a:pt x="0" y="123"/>
                  </a:lnTo>
                  <a:lnTo>
                    <a:pt x="19" y="131"/>
                  </a:lnTo>
                  <a:lnTo>
                    <a:pt x="41" y="139"/>
                  </a:lnTo>
                  <a:lnTo>
                    <a:pt x="66" y="148"/>
                  </a:lnTo>
                  <a:lnTo>
                    <a:pt x="91" y="1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8C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6" name="Freeform 27"/>
            <p:cNvSpPr>
              <a:spLocks/>
            </p:cNvSpPr>
            <p:nvPr/>
          </p:nvSpPr>
          <p:spPr bwMode="auto">
            <a:xfrm>
              <a:off x="2533" y="1435"/>
              <a:ext cx="140" cy="159"/>
            </a:xfrm>
            <a:custGeom>
              <a:avLst/>
              <a:gdLst>
                <a:gd name="T0" fmla="*/ 140 w 140"/>
                <a:gd name="T1" fmla="*/ 0 h 159"/>
                <a:gd name="T2" fmla="*/ 0 w 140"/>
                <a:gd name="T3" fmla="*/ 0 h 159"/>
                <a:gd name="T4" fmla="*/ 0 w 140"/>
                <a:gd name="T5" fmla="*/ 151 h 159"/>
                <a:gd name="T6" fmla="*/ 0 w 140"/>
                <a:gd name="T7" fmla="*/ 151 h 159"/>
                <a:gd name="T8" fmla="*/ 42 w 140"/>
                <a:gd name="T9" fmla="*/ 156 h 159"/>
                <a:gd name="T10" fmla="*/ 87 w 140"/>
                <a:gd name="T11" fmla="*/ 159 h 159"/>
                <a:gd name="T12" fmla="*/ 87 w 140"/>
                <a:gd name="T13" fmla="*/ 159 h 159"/>
                <a:gd name="T14" fmla="*/ 140 w 140"/>
                <a:gd name="T15" fmla="*/ 156 h 159"/>
                <a:gd name="T16" fmla="*/ 140 w 140"/>
                <a:gd name="T17" fmla="*/ 0 h 1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0"/>
                <a:gd name="T28" fmla="*/ 0 h 159"/>
                <a:gd name="T29" fmla="*/ 140 w 140"/>
                <a:gd name="T30" fmla="*/ 159 h 15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0" h="159">
                  <a:moveTo>
                    <a:pt x="140" y="0"/>
                  </a:moveTo>
                  <a:lnTo>
                    <a:pt x="0" y="0"/>
                  </a:lnTo>
                  <a:lnTo>
                    <a:pt x="0" y="151"/>
                  </a:lnTo>
                  <a:lnTo>
                    <a:pt x="42" y="156"/>
                  </a:lnTo>
                  <a:lnTo>
                    <a:pt x="87" y="159"/>
                  </a:lnTo>
                  <a:lnTo>
                    <a:pt x="140" y="156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33CC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7" name="Freeform 28"/>
            <p:cNvSpPr>
              <a:spLocks/>
            </p:cNvSpPr>
            <p:nvPr/>
          </p:nvSpPr>
          <p:spPr bwMode="auto">
            <a:xfrm>
              <a:off x="2773" y="1435"/>
              <a:ext cx="75" cy="134"/>
            </a:xfrm>
            <a:custGeom>
              <a:avLst/>
              <a:gdLst>
                <a:gd name="T0" fmla="*/ 0 w 75"/>
                <a:gd name="T1" fmla="*/ 134 h 134"/>
                <a:gd name="T2" fmla="*/ 0 w 75"/>
                <a:gd name="T3" fmla="*/ 134 h 134"/>
                <a:gd name="T4" fmla="*/ 30 w 75"/>
                <a:gd name="T5" fmla="*/ 120 h 134"/>
                <a:gd name="T6" fmla="*/ 44 w 75"/>
                <a:gd name="T7" fmla="*/ 112 h 134"/>
                <a:gd name="T8" fmla="*/ 56 w 75"/>
                <a:gd name="T9" fmla="*/ 100 h 134"/>
                <a:gd name="T10" fmla="*/ 64 w 75"/>
                <a:gd name="T11" fmla="*/ 92 h 134"/>
                <a:gd name="T12" fmla="*/ 69 w 75"/>
                <a:gd name="T13" fmla="*/ 81 h 134"/>
                <a:gd name="T14" fmla="*/ 75 w 75"/>
                <a:gd name="T15" fmla="*/ 73 h 134"/>
                <a:gd name="T16" fmla="*/ 75 w 75"/>
                <a:gd name="T17" fmla="*/ 61 h 134"/>
                <a:gd name="T18" fmla="*/ 75 w 75"/>
                <a:gd name="T19" fmla="*/ 0 h 134"/>
                <a:gd name="T20" fmla="*/ 0 w 75"/>
                <a:gd name="T21" fmla="*/ 0 h 134"/>
                <a:gd name="T22" fmla="*/ 0 w 75"/>
                <a:gd name="T23" fmla="*/ 134 h 13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5"/>
                <a:gd name="T37" fmla="*/ 0 h 134"/>
                <a:gd name="T38" fmla="*/ 75 w 75"/>
                <a:gd name="T39" fmla="*/ 134 h 13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5" h="134">
                  <a:moveTo>
                    <a:pt x="0" y="134"/>
                  </a:moveTo>
                  <a:lnTo>
                    <a:pt x="0" y="134"/>
                  </a:lnTo>
                  <a:lnTo>
                    <a:pt x="30" y="120"/>
                  </a:lnTo>
                  <a:lnTo>
                    <a:pt x="44" y="112"/>
                  </a:lnTo>
                  <a:lnTo>
                    <a:pt x="56" y="100"/>
                  </a:lnTo>
                  <a:lnTo>
                    <a:pt x="64" y="92"/>
                  </a:lnTo>
                  <a:lnTo>
                    <a:pt x="69" y="81"/>
                  </a:lnTo>
                  <a:lnTo>
                    <a:pt x="75" y="73"/>
                  </a:lnTo>
                  <a:lnTo>
                    <a:pt x="75" y="61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34"/>
                  </a:lnTo>
                  <a:close/>
                </a:path>
              </a:pathLst>
            </a:custGeom>
            <a:solidFill>
              <a:srgbClr val="134D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8" name="Freeform 29"/>
            <p:cNvSpPr>
              <a:spLocks/>
            </p:cNvSpPr>
            <p:nvPr/>
          </p:nvSpPr>
          <p:spPr bwMode="auto">
            <a:xfrm>
              <a:off x="2673" y="1435"/>
              <a:ext cx="100" cy="156"/>
            </a:xfrm>
            <a:custGeom>
              <a:avLst/>
              <a:gdLst>
                <a:gd name="T0" fmla="*/ 100 w 100"/>
                <a:gd name="T1" fmla="*/ 0 h 156"/>
                <a:gd name="T2" fmla="*/ 0 w 100"/>
                <a:gd name="T3" fmla="*/ 0 h 156"/>
                <a:gd name="T4" fmla="*/ 0 w 100"/>
                <a:gd name="T5" fmla="*/ 156 h 156"/>
                <a:gd name="T6" fmla="*/ 0 w 100"/>
                <a:gd name="T7" fmla="*/ 156 h 156"/>
                <a:gd name="T8" fmla="*/ 53 w 100"/>
                <a:gd name="T9" fmla="*/ 148 h 156"/>
                <a:gd name="T10" fmla="*/ 78 w 100"/>
                <a:gd name="T11" fmla="*/ 142 h 156"/>
                <a:gd name="T12" fmla="*/ 100 w 100"/>
                <a:gd name="T13" fmla="*/ 134 h 156"/>
                <a:gd name="T14" fmla="*/ 100 w 100"/>
                <a:gd name="T15" fmla="*/ 0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0"/>
                <a:gd name="T25" fmla="*/ 0 h 156"/>
                <a:gd name="T26" fmla="*/ 100 w 100"/>
                <a:gd name="T27" fmla="*/ 156 h 1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0" h="156">
                  <a:moveTo>
                    <a:pt x="100" y="0"/>
                  </a:moveTo>
                  <a:lnTo>
                    <a:pt x="0" y="0"/>
                  </a:lnTo>
                  <a:lnTo>
                    <a:pt x="0" y="156"/>
                  </a:lnTo>
                  <a:lnTo>
                    <a:pt x="53" y="148"/>
                  </a:lnTo>
                  <a:lnTo>
                    <a:pt x="78" y="142"/>
                  </a:lnTo>
                  <a:lnTo>
                    <a:pt x="100" y="134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69" name="Freeform 30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0" name="Freeform 31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1" name="Freeform 32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2" name="Freeform 33"/>
            <p:cNvSpPr>
              <a:spLocks noEditPoints="1"/>
            </p:cNvSpPr>
            <p:nvPr/>
          </p:nvSpPr>
          <p:spPr bwMode="auto">
            <a:xfrm>
              <a:off x="2383" y="1430"/>
              <a:ext cx="471" cy="170"/>
            </a:xfrm>
            <a:custGeom>
              <a:avLst/>
              <a:gdLst>
                <a:gd name="T0" fmla="*/ 465 w 471"/>
                <a:gd name="T1" fmla="*/ 0 h 170"/>
                <a:gd name="T2" fmla="*/ 0 w 471"/>
                <a:gd name="T3" fmla="*/ 0 h 170"/>
                <a:gd name="T4" fmla="*/ 0 w 471"/>
                <a:gd name="T5" fmla="*/ 66 h 170"/>
                <a:gd name="T6" fmla="*/ 0 w 471"/>
                <a:gd name="T7" fmla="*/ 66 h 170"/>
                <a:gd name="T8" fmla="*/ 0 w 471"/>
                <a:gd name="T9" fmla="*/ 78 h 170"/>
                <a:gd name="T10" fmla="*/ 6 w 471"/>
                <a:gd name="T11" fmla="*/ 86 h 170"/>
                <a:gd name="T12" fmla="*/ 11 w 471"/>
                <a:gd name="T13" fmla="*/ 97 h 170"/>
                <a:gd name="T14" fmla="*/ 20 w 471"/>
                <a:gd name="T15" fmla="*/ 105 h 170"/>
                <a:gd name="T16" fmla="*/ 39 w 471"/>
                <a:gd name="T17" fmla="*/ 125 h 170"/>
                <a:gd name="T18" fmla="*/ 67 w 471"/>
                <a:gd name="T19" fmla="*/ 139 h 170"/>
                <a:gd name="T20" fmla="*/ 103 w 471"/>
                <a:gd name="T21" fmla="*/ 153 h 170"/>
                <a:gd name="T22" fmla="*/ 142 w 471"/>
                <a:gd name="T23" fmla="*/ 161 h 170"/>
                <a:gd name="T24" fmla="*/ 187 w 471"/>
                <a:gd name="T25" fmla="*/ 167 h 170"/>
                <a:gd name="T26" fmla="*/ 237 w 471"/>
                <a:gd name="T27" fmla="*/ 170 h 170"/>
                <a:gd name="T28" fmla="*/ 237 w 471"/>
                <a:gd name="T29" fmla="*/ 170 h 170"/>
                <a:gd name="T30" fmla="*/ 284 w 471"/>
                <a:gd name="T31" fmla="*/ 167 h 170"/>
                <a:gd name="T32" fmla="*/ 329 w 471"/>
                <a:gd name="T33" fmla="*/ 161 h 170"/>
                <a:gd name="T34" fmla="*/ 368 w 471"/>
                <a:gd name="T35" fmla="*/ 153 h 170"/>
                <a:gd name="T36" fmla="*/ 404 w 471"/>
                <a:gd name="T37" fmla="*/ 139 h 170"/>
                <a:gd name="T38" fmla="*/ 432 w 471"/>
                <a:gd name="T39" fmla="*/ 125 h 170"/>
                <a:gd name="T40" fmla="*/ 454 w 471"/>
                <a:gd name="T41" fmla="*/ 105 h 170"/>
                <a:gd name="T42" fmla="*/ 462 w 471"/>
                <a:gd name="T43" fmla="*/ 97 h 170"/>
                <a:gd name="T44" fmla="*/ 468 w 471"/>
                <a:gd name="T45" fmla="*/ 86 h 170"/>
                <a:gd name="T46" fmla="*/ 471 w 471"/>
                <a:gd name="T47" fmla="*/ 78 h 170"/>
                <a:gd name="T48" fmla="*/ 471 w 471"/>
                <a:gd name="T49" fmla="*/ 66 h 170"/>
                <a:gd name="T50" fmla="*/ 471 w 471"/>
                <a:gd name="T51" fmla="*/ 0 h 170"/>
                <a:gd name="T52" fmla="*/ 465 w 471"/>
                <a:gd name="T53" fmla="*/ 0 h 170"/>
                <a:gd name="T54" fmla="*/ 459 w 471"/>
                <a:gd name="T55" fmla="*/ 11 h 170"/>
                <a:gd name="T56" fmla="*/ 459 w 471"/>
                <a:gd name="T57" fmla="*/ 11 h 170"/>
                <a:gd name="T58" fmla="*/ 459 w 471"/>
                <a:gd name="T59" fmla="*/ 66 h 170"/>
                <a:gd name="T60" fmla="*/ 459 w 471"/>
                <a:gd name="T61" fmla="*/ 66 h 170"/>
                <a:gd name="T62" fmla="*/ 459 w 471"/>
                <a:gd name="T63" fmla="*/ 75 h 170"/>
                <a:gd name="T64" fmla="*/ 457 w 471"/>
                <a:gd name="T65" fmla="*/ 83 h 170"/>
                <a:gd name="T66" fmla="*/ 451 w 471"/>
                <a:gd name="T67" fmla="*/ 91 h 170"/>
                <a:gd name="T68" fmla="*/ 443 w 471"/>
                <a:gd name="T69" fmla="*/ 100 h 170"/>
                <a:gd name="T70" fmla="*/ 420 w 471"/>
                <a:gd name="T71" fmla="*/ 117 h 170"/>
                <a:gd name="T72" fmla="*/ 393 w 471"/>
                <a:gd name="T73" fmla="*/ 131 h 170"/>
                <a:gd name="T74" fmla="*/ 359 w 471"/>
                <a:gd name="T75" fmla="*/ 142 h 170"/>
                <a:gd name="T76" fmla="*/ 323 w 471"/>
                <a:gd name="T77" fmla="*/ 150 h 170"/>
                <a:gd name="T78" fmla="*/ 281 w 471"/>
                <a:gd name="T79" fmla="*/ 156 h 170"/>
                <a:gd name="T80" fmla="*/ 237 w 471"/>
                <a:gd name="T81" fmla="*/ 158 h 170"/>
                <a:gd name="T82" fmla="*/ 237 w 471"/>
                <a:gd name="T83" fmla="*/ 158 h 170"/>
                <a:gd name="T84" fmla="*/ 192 w 471"/>
                <a:gd name="T85" fmla="*/ 156 h 170"/>
                <a:gd name="T86" fmla="*/ 150 w 471"/>
                <a:gd name="T87" fmla="*/ 150 h 170"/>
                <a:gd name="T88" fmla="*/ 111 w 471"/>
                <a:gd name="T89" fmla="*/ 142 h 170"/>
                <a:gd name="T90" fmla="*/ 78 w 471"/>
                <a:gd name="T91" fmla="*/ 131 h 170"/>
                <a:gd name="T92" fmla="*/ 50 w 471"/>
                <a:gd name="T93" fmla="*/ 117 h 170"/>
                <a:gd name="T94" fmla="*/ 28 w 471"/>
                <a:gd name="T95" fmla="*/ 100 h 170"/>
                <a:gd name="T96" fmla="*/ 22 w 471"/>
                <a:gd name="T97" fmla="*/ 91 h 170"/>
                <a:gd name="T98" fmla="*/ 17 w 471"/>
                <a:gd name="T99" fmla="*/ 83 h 170"/>
                <a:gd name="T100" fmla="*/ 11 w 471"/>
                <a:gd name="T101" fmla="*/ 75 h 170"/>
                <a:gd name="T102" fmla="*/ 11 w 471"/>
                <a:gd name="T103" fmla="*/ 66 h 170"/>
                <a:gd name="T104" fmla="*/ 11 w 471"/>
                <a:gd name="T105" fmla="*/ 66 h 170"/>
                <a:gd name="T106" fmla="*/ 11 w 471"/>
                <a:gd name="T107" fmla="*/ 11 h 170"/>
                <a:gd name="T108" fmla="*/ 11 w 471"/>
                <a:gd name="T109" fmla="*/ 11 h 170"/>
                <a:gd name="T110" fmla="*/ 459 w 471"/>
                <a:gd name="T111" fmla="*/ 11 h 170"/>
                <a:gd name="T112" fmla="*/ 459 w 471"/>
                <a:gd name="T113" fmla="*/ 11 h 17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71"/>
                <a:gd name="T172" fmla="*/ 0 h 170"/>
                <a:gd name="T173" fmla="*/ 471 w 471"/>
                <a:gd name="T174" fmla="*/ 170 h 17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71" h="170">
                  <a:moveTo>
                    <a:pt x="46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6" y="86"/>
                  </a:lnTo>
                  <a:lnTo>
                    <a:pt x="11" y="97"/>
                  </a:lnTo>
                  <a:lnTo>
                    <a:pt x="20" y="105"/>
                  </a:lnTo>
                  <a:lnTo>
                    <a:pt x="39" y="125"/>
                  </a:lnTo>
                  <a:lnTo>
                    <a:pt x="67" y="139"/>
                  </a:lnTo>
                  <a:lnTo>
                    <a:pt x="103" y="153"/>
                  </a:lnTo>
                  <a:lnTo>
                    <a:pt x="142" y="161"/>
                  </a:lnTo>
                  <a:lnTo>
                    <a:pt x="187" y="167"/>
                  </a:lnTo>
                  <a:lnTo>
                    <a:pt x="237" y="170"/>
                  </a:lnTo>
                  <a:lnTo>
                    <a:pt x="284" y="167"/>
                  </a:lnTo>
                  <a:lnTo>
                    <a:pt x="329" y="161"/>
                  </a:lnTo>
                  <a:lnTo>
                    <a:pt x="368" y="153"/>
                  </a:lnTo>
                  <a:lnTo>
                    <a:pt x="404" y="139"/>
                  </a:lnTo>
                  <a:lnTo>
                    <a:pt x="432" y="125"/>
                  </a:lnTo>
                  <a:lnTo>
                    <a:pt x="454" y="105"/>
                  </a:lnTo>
                  <a:lnTo>
                    <a:pt x="462" y="97"/>
                  </a:lnTo>
                  <a:lnTo>
                    <a:pt x="468" y="86"/>
                  </a:lnTo>
                  <a:lnTo>
                    <a:pt x="471" y="78"/>
                  </a:lnTo>
                  <a:lnTo>
                    <a:pt x="471" y="66"/>
                  </a:lnTo>
                  <a:lnTo>
                    <a:pt x="471" y="0"/>
                  </a:lnTo>
                  <a:lnTo>
                    <a:pt x="465" y="0"/>
                  </a:lnTo>
                  <a:close/>
                  <a:moveTo>
                    <a:pt x="459" y="11"/>
                  </a:moveTo>
                  <a:lnTo>
                    <a:pt x="459" y="11"/>
                  </a:lnTo>
                  <a:lnTo>
                    <a:pt x="459" y="66"/>
                  </a:lnTo>
                  <a:lnTo>
                    <a:pt x="459" y="75"/>
                  </a:lnTo>
                  <a:lnTo>
                    <a:pt x="457" y="83"/>
                  </a:lnTo>
                  <a:lnTo>
                    <a:pt x="451" y="91"/>
                  </a:lnTo>
                  <a:lnTo>
                    <a:pt x="443" y="100"/>
                  </a:lnTo>
                  <a:lnTo>
                    <a:pt x="420" y="117"/>
                  </a:lnTo>
                  <a:lnTo>
                    <a:pt x="393" y="131"/>
                  </a:lnTo>
                  <a:lnTo>
                    <a:pt x="359" y="142"/>
                  </a:lnTo>
                  <a:lnTo>
                    <a:pt x="323" y="150"/>
                  </a:lnTo>
                  <a:lnTo>
                    <a:pt x="281" y="156"/>
                  </a:lnTo>
                  <a:lnTo>
                    <a:pt x="237" y="158"/>
                  </a:lnTo>
                  <a:lnTo>
                    <a:pt x="192" y="156"/>
                  </a:lnTo>
                  <a:lnTo>
                    <a:pt x="150" y="150"/>
                  </a:lnTo>
                  <a:lnTo>
                    <a:pt x="111" y="142"/>
                  </a:lnTo>
                  <a:lnTo>
                    <a:pt x="78" y="131"/>
                  </a:lnTo>
                  <a:lnTo>
                    <a:pt x="50" y="117"/>
                  </a:lnTo>
                  <a:lnTo>
                    <a:pt x="28" y="100"/>
                  </a:lnTo>
                  <a:lnTo>
                    <a:pt x="22" y="91"/>
                  </a:lnTo>
                  <a:lnTo>
                    <a:pt x="17" y="83"/>
                  </a:lnTo>
                  <a:lnTo>
                    <a:pt x="11" y="75"/>
                  </a:lnTo>
                  <a:lnTo>
                    <a:pt x="11" y="66"/>
                  </a:lnTo>
                  <a:lnTo>
                    <a:pt x="11" y="11"/>
                  </a:lnTo>
                  <a:lnTo>
                    <a:pt x="459" y="11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3" name="Freeform 34"/>
            <p:cNvSpPr>
              <a:spLocks/>
            </p:cNvSpPr>
            <p:nvPr/>
          </p:nvSpPr>
          <p:spPr bwMode="auto">
            <a:xfrm>
              <a:off x="2389" y="1335"/>
              <a:ext cx="459" cy="195"/>
            </a:xfrm>
            <a:custGeom>
              <a:avLst/>
              <a:gdLst>
                <a:gd name="T0" fmla="*/ 459 w 459"/>
                <a:gd name="T1" fmla="*/ 97 h 195"/>
                <a:gd name="T2" fmla="*/ 459 w 459"/>
                <a:gd name="T3" fmla="*/ 97 h 195"/>
                <a:gd name="T4" fmla="*/ 459 w 459"/>
                <a:gd name="T5" fmla="*/ 108 h 195"/>
                <a:gd name="T6" fmla="*/ 456 w 459"/>
                <a:gd name="T7" fmla="*/ 117 h 195"/>
                <a:gd name="T8" fmla="*/ 451 w 459"/>
                <a:gd name="T9" fmla="*/ 125 h 195"/>
                <a:gd name="T10" fmla="*/ 442 w 459"/>
                <a:gd name="T11" fmla="*/ 136 h 195"/>
                <a:gd name="T12" fmla="*/ 420 w 459"/>
                <a:gd name="T13" fmla="*/ 153 h 195"/>
                <a:gd name="T14" fmla="*/ 392 w 459"/>
                <a:gd name="T15" fmla="*/ 167 h 195"/>
                <a:gd name="T16" fmla="*/ 359 w 459"/>
                <a:gd name="T17" fmla="*/ 178 h 195"/>
                <a:gd name="T18" fmla="*/ 320 w 459"/>
                <a:gd name="T19" fmla="*/ 186 h 195"/>
                <a:gd name="T20" fmla="*/ 275 w 459"/>
                <a:gd name="T21" fmla="*/ 192 h 195"/>
                <a:gd name="T22" fmla="*/ 231 w 459"/>
                <a:gd name="T23" fmla="*/ 195 h 195"/>
                <a:gd name="T24" fmla="*/ 231 w 459"/>
                <a:gd name="T25" fmla="*/ 195 h 195"/>
                <a:gd name="T26" fmla="*/ 183 w 459"/>
                <a:gd name="T27" fmla="*/ 192 h 195"/>
                <a:gd name="T28" fmla="*/ 139 w 459"/>
                <a:gd name="T29" fmla="*/ 186 h 195"/>
                <a:gd name="T30" fmla="*/ 100 w 459"/>
                <a:gd name="T31" fmla="*/ 178 h 195"/>
                <a:gd name="T32" fmla="*/ 67 w 459"/>
                <a:gd name="T33" fmla="*/ 167 h 195"/>
                <a:gd name="T34" fmla="*/ 39 w 459"/>
                <a:gd name="T35" fmla="*/ 153 h 195"/>
                <a:gd name="T36" fmla="*/ 16 w 459"/>
                <a:gd name="T37" fmla="*/ 136 h 195"/>
                <a:gd name="T38" fmla="*/ 11 w 459"/>
                <a:gd name="T39" fmla="*/ 125 h 195"/>
                <a:gd name="T40" fmla="*/ 5 w 459"/>
                <a:gd name="T41" fmla="*/ 117 h 195"/>
                <a:gd name="T42" fmla="*/ 0 w 459"/>
                <a:gd name="T43" fmla="*/ 108 h 195"/>
                <a:gd name="T44" fmla="*/ 0 w 459"/>
                <a:gd name="T45" fmla="*/ 97 h 195"/>
                <a:gd name="T46" fmla="*/ 0 w 459"/>
                <a:gd name="T47" fmla="*/ 97 h 195"/>
                <a:gd name="T48" fmla="*/ 0 w 459"/>
                <a:gd name="T49" fmla="*/ 86 h 195"/>
                <a:gd name="T50" fmla="*/ 5 w 459"/>
                <a:gd name="T51" fmla="*/ 78 h 195"/>
                <a:gd name="T52" fmla="*/ 11 w 459"/>
                <a:gd name="T53" fmla="*/ 69 h 195"/>
                <a:gd name="T54" fmla="*/ 16 w 459"/>
                <a:gd name="T55" fmla="*/ 58 h 195"/>
                <a:gd name="T56" fmla="*/ 39 w 459"/>
                <a:gd name="T57" fmla="*/ 42 h 195"/>
                <a:gd name="T58" fmla="*/ 67 w 459"/>
                <a:gd name="T59" fmla="*/ 28 h 195"/>
                <a:gd name="T60" fmla="*/ 100 w 459"/>
                <a:gd name="T61" fmla="*/ 16 h 195"/>
                <a:gd name="T62" fmla="*/ 139 w 459"/>
                <a:gd name="T63" fmla="*/ 8 h 195"/>
                <a:gd name="T64" fmla="*/ 183 w 459"/>
                <a:gd name="T65" fmla="*/ 3 h 195"/>
                <a:gd name="T66" fmla="*/ 231 w 459"/>
                <a:gd name="T67" fmla="*/ 0 h 195"/>
                <a:gd name="T68" fmla="*/ 231 w 459"/>
                <a:gd name="T69" fmla="*/ 0 h 195"/>
                <a:gd name="T70" fmla="*/ 275 w 459"/>
                <a:gd name="T71" fmla="*/ 3 h 195"/>
                <a:gd name="T72" fmla="*/ 320 w 459"/>
                <a:gd name="T73" fmla="*/ 8 h 195"/>
                <a:gd name="T74" fmla="*/ 359 w 459"/>
                <a:gd name="T75" fmla="*/ 16 h 195"/>
                <a:gd name="T76" fmla="*/ 392 w 459"/>
                <a:gd name="T77" fmla="*/ 28 h 195"/>
                <a:gd name="T78" fmla="*/ 420 w 459"/>
                <a:gd name="T79" fmla="*/ 42 h 195"/>
                <a:gd name="T80" fmla="*/ 442 w 459"/>
                <a:gd name="T81" fmla="*/ 58 h 195"/>
                <a:gd name="T82" fmla="*/ 451 w 459"/>
                <a:gd name="T83" fmla="*/ 69 h 195"/>
                <a:gd name="T84" fmla="*/ 456 w 459"/>
                <a:gd name="T85" fmla="*/ 78 h 195"/>
                <a:gd name="T86" fmla="*/ 459 w 459"/>
                <a:gd name="T87" fmla="*/ 86 h 195"/>
                <a:gd name="T88" fmla="*/ 459 w 459"/>
                <a:gd name="T89" fmla="*/ 97 h 195"/>
                <a:gd name="T90" fmla="*/ 459 w 459"/>
                <a:gd name="T91" fmla="*/ 97 h 19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59"/>
                <a:gd name="T139" fmla="*/ 0 h 195"/>
                <a:gd name="T140" fmla="*/ 459 w 459"/>
                <a:gd name="T141" fmla="*/ 195 h 195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59" h="195">
                  <a:moveTo>
                    <a:pt x="459" y="97"/>
                  </a:moveTo>
                  <a:lnTo>
                    <a:pt x="459" y="97"/>
                  </a:lnTo>
                  <a:lnTo>
                    <a:pt x="459" y="108"/>
                  </a:lnTo>
                  <a:lnTo>
                    <a:pt x="456" y="117"/>
                  </a:lnTo>
                  <a:lnTo>
                    <a:pt x="451" y="125"/>
                  </a:lnTo>
                  <a:lnTo>
                    <a:pt x="442" y="136"/>
                  </a:lnTo>
                  <a:lnTo>
                    <a:pt x="420" y="153"/>
                  </a:lnTo>
                  <a:lnTo>
                    <a:pt x="392" y="167"/>
                  </a:lnTo>
                  <a:lnTo>
                    <a:pt x="359" y="178"/>
                  </a:lnTo>
                  <a:lnTo>
                    <a:pt x="320" y="186"/>
                  </a:lnTo>
                  <a:lnTo>
                    <a:pt x="275" y="192"/>
                  </a:lnTo>
                  <a:lnTo>
                    <a:pt x="231" y="195"/>
                  </a:lnTo>
                  <a:lnTo>
                    <a:pt x="183" y="192"/>
                  </a:lnTo>
                  <a:lnTo>
                    <a:pt x="139" y="186"/>
                  </a:lnTo>
                  <a:lnTo>
                    <a:pt x="100" y="178"/>
                  </a:lnTo>
                  <a:lnTo>
                    <a:pt x="67" y="167"/>
                  </a:lnTo>
                  <a:lnTo>
                    <a:pt x="39" y="153"/>
                  </a:lnTo>
                  <a:lnTo>
                    <a:pt x="16" y="136"/>
                  </a:lnTo>
                  <a:lnTo>
                    <a:pt x="11" y="125"/>
                  </a:lnTo>
                  <a:lnTo>
                    <a:pt x="5" y="117"/>
                  </a:lnTo>
                  <a:lnTo>
                    <a:pt x="0" y="108"/>
                  </a:lnTo>
                  <a:lnTo>
                    <a:pt x="0" y="97"/>
                  </a:lnTo>
                  <a:lnTo>
                    <a:pt x="0" y="86"/>
                  </a:lnTo>
                  <a:lnTo>
                    <a:pt x="5" y="78"/>
                  </a:lnTo>
                  <a:lnTo>
                    <a:pt x="11" y="69"/>
                  </a:lnTo>
                  <a:lnTo>
                    <a:pt x="16" y="58"/>
                  </a:lnTo>
                  <a:lnTo>
                    <a:pt x="39" y="42"/>
                  </a:lnTo>
                  <a:lnTo>
                    <a:pt x="67" y="28"/>
                  </a:lnTo>
                  <a:lnTo>
                    <a:pt x="100" y="16"/>
                  </a:lnTo>
                  <a:lnTo>
                    <a:pt x="139" y="8"/>
                  </a:lnTo>
                  <a:lnTo>
                    <a:pt x="183" y="3"/>
                  </a:lnTo>
                  <a:lnTo>
                    <a:pt x="231" y="0"/>
                  </a:lnTo>
                  <a:lnTo>
                    <a:pt x="275" y="3"/>
                  </a:lnTo>
                  <a:lnTo>
                    <a:pt x="320" y="8"/>
                  </a:lnTo>
                  <a:lnTo>
                    <a:pt x="359" y="16"/>
                  </a:lnTo>
                  <a:lnTo>
                    <a:pt x="392" y="28"/>
                  </a:lnTo>
                  <a:lnTo>
                    <a:pt x="420" y="42"/>
                  </a:lnTo>
                  <a:lnTo>
                    <a:pt x="442" y="58"/>
                  </a:lnTo>
                  <a:lnTo>
                    <a:pt x="451" y="69"/>
                  </a:lnTo>
                  <a:lnTo>
                    <a:pt x="456" y="78"/>
                  </a:lnTo>
                  <a:lnTo>
                    <a:pt x="459" y="86"/>
                  </a:lnTo>
                  <a:lnTo>
                    <a:pt x="459" y="97"/>
                  </a:lnTo>
                  <a:close/>
                </a:path>
              </a:pathLst>
            </a:custGeom>
            <a:solidFill>
              <a:srgbClr val="2699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4" name="Freeform 35"/>
            <p:cNvSpPr>
              <a:spLocks noEditPoints="1"/>
            </p:cNvSpPr>
            <p:nvPr/>
          </p:nvSpPr>
          <p:spPr bwMode="auto">
            <a:xfrm>
              <a:off x="2383" y="1329"/>
              <a:ext cx="471" cy="206"/>
            </a:xfrm>
            <a:custGeom>
              <a:avLst/>
              <a:gdLst>
                <a:gd name="T0" fmla="*/ 0 w 471"/>
                <a:gd name="T1" fmla="*/ 103 h 206"/>
                <a:gd name="T2" fmla="*/ 6 w 471"/>
                <a:gd name="T3" fmla="*/ 126 h 206"/>
                <a:gd name="T4" fmla="*/ 20 w 471"/>
                <a:gd name="T5" fmla="*/ 145 h 206"/>
                <a:gd name="T6" fmla="*/ 67 w 471"/>
                <a:gd name="T7" fmla="*/ 176 h 206"/>
                <a:gd name="T8" fmla="*/ 142 w 471"/>
                <a:gd name="T9" fmla="*/ 198 h 206"/>
                <a:gd name="T10" fmla="*/ 237 w 471"/>
                <a:gd name="T11" fmla="*/ 206 h 206"/>
                <a:gd name="T12" fmla="*/ 284 w 471"/>
                <a:gd name="T13" fmla="*/ 204 h 206"/>
                <a:gd name="T14" fmla="*/ 368 w 471"/>
                <a:gd name="T15" fmla="*/ 190 h 206"/>
                <a:gd name="T16" fmla="*/ 432 w 471"/>
                <a:gd name="T17" fmla="*/ 162 h 206"/>
                <a:gd name="T18" fmla="*/ 462 w 471"/>
                <a:gd name="T19" fmla="*/ 134 h 206"/>
                <a:gd name="T20" fmla="*/ 471 w 471"/>
                <a:gd name="T21" fmla="*/ 114 h 206"/>
                <a:gd name="T22" fmla="*/ 471 w 471"/>
                <a:gd name="T23" fmla="*/ 103 h 206"/>
                <a:gd name="T24" fmla="*/ 468 w 471"/>
                <a:gd name="T25" fmla="*/ 84 h 206"/>
                <a:gd name="T26" fmla="*/ 454 w 471"/>
                <a:gd name="T27" fmla="*/ 64 h 206"/>
                <a:gd name="T28" fmla="*/ 404 w 471"/>
                <a:gd name="T29" fmla="*/ 31 h 206"/>
                <a:gd name="T30" fmla="*/ 329 w 471"/>
                <a:gd name="T31" fmla="*/ 9 h 206"/>
                <a:gd name="T32" fmla="*/ 237 w 471"/>
                <a:gd name="T33" fmla="*/ 0 h 206"/>
                <a:gd name="T34" fmla="*/ 187 w 471"/>
                <a:gd name="T35" fmla="*/ 3 h 206"/>
                <a:gd name="T36" fmla="*/ 103 w 471"/>
                <a:gd name="T37" fmla="*/ 17 h 206"/>
                <a:gd name="T38" fmla="*/ 39 w 471"/>
                <a:gd name="T39" fmla="*/ 45 h 206"/>
                <a:gd name="T40" fmla="*/ 11 w 471"/>
                <a:gd name="T41" fmla="*/ 73 h 206"/>
                <a:gd name="T42" fmla="*/ 0 w 471"/>
                <a:gd name="T43" fmla="*/ 92 h 206"/>
                <a:gd name="T44" fmla="*/ 0 w 471"/>
                <a:gd name="T45" fmla="*/ 103 h 206"/>
                <a:gd name="T46" fmla="*/ 11 w 471"/>
                <a:gd name="T47" fmla="*/ 103 h 206"/>
                <a:gd name="T48" fmla="*/ 17 w 471"/>
                <a:gd name="T49" fmla="*/ 84 h 206"/>
                <a:gd name="T50" fmla="*/ 28 w 471"/>
                <a:gd name="T51" fmla="*/ 67 h 206"/>
                <a:gd name="T52" fmla="*/ 78 w 471"/>
                <a:gd name="T53" fmla="*/ 39 h 206"/>
                <a:gd name="T54" fmla="*/ 150 w 471"/>
                <a:gd name="T55" fmla="*/ 20 h 206"/>
                <a:gd name="T56" fmla="*/ 237 w 471"/>
                <a:gd name="T57" fmla="*/ 11 h 206"/>
                <a:gd name="T58" fmla="*/ 281 w 471"/>
                <a:gd name="T59" fmla="*/ 14 h 206"/>
                <a:gd name="T60" fmla="*/ 359 w 471"/>
                <a:gd name="T61" fmla="*/ 28 h 206"/>
                <a:gd name="T62" fmla="*/ 420 w 471"/>
                <a:gd name="T63" fmla="*/ 53 h 206"/>
                <a:gd name="T64" fmla="*/ 451 w 471"/>
                <a:gd name="T65" fmla="*/ 75 h 206"/>
                <a:gd name="T66" fmla="*/ 459 w 471"/>
                <a:gd name="T67" fmla="*/ 95 h 206"/>
                <a:gd name="T68" fmla="*/ 459 w 471"/>
                <a:gd name="T69" fmla="*/ 103 h 206"/>
                <a:gd name="T70" fmla="*/ 457 w 471"/>
                <a:gd name="T71" fmla="*/ 123 h 206"/>
                <a:gd name="T72" fmla="*/ 443 w 471"/>
                <a:gd name="T73" fmla="*/ 140 h 206"/>
                <a:gd name="T74" fmla="*/ 393 w 471"/>
                <a:gd name="T75" fmla="*/ 167 h 206"/>
                <a:gd name="T76" fmla="*/ 323 w 471"/>
                <a:gd name="T77" fmla="*/ 187 h 206"/>
                <a:gd name="T78" fmla="*/ 237 w 471"/>
                <a:gd name="T79" fmla="*/ 195 h 206"/>
                <a:gd name="T80" fmla="*/ 192 w 471"/>
                <a:gd name="T81" fmla="*/ 192 h 206"/>
                <a:gd name="T82" fmla="*/ 111 w 471"/>
                <a:gd name="T83" fmla="*/ 179 h 206"/>
                <a:gd name="T84" fmla="*/ 50 w 471"/>
                <a:gd name="T85" fmla="*/ 153 h 206"/>
                <a:gd name="T86" fmla="*/ 22 w 471"/>
                <a:gd name="T87" fmla="*/ 131 h 206"/>
                <a:gd name="T88" fmla="*/ 11 w 471"/>
                <a:gd name="T89" fmla="*/ 112 h 206"/>
                <a:gd name="T90" fmla="*/ 11 w 471"/>
                <a:gd name="T91" fmla="*/ 103 h 20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71"/>
                <a:gd name="T139" fmla="*/ 0 h 206"/>
                <a:gd name="T140" fmla="*/ 471 w 471"/>
                <a:gd name="T141" fmla="*/ 206 h 20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71" h="206">
                  <a:moveTo>
                    <a:pt x="0" y="103"/>
                  </a:moveTo>
                  <a:lnTo>
                    <a:pt x="0" y="103"/>
                  </a:lnTo>
                  <a:lnTo>
                    <a:pt x="0" y="114"/>
                  </a:lnTo>
                  <a:lnTo>
                    <a:pt x="6" y="126"/>
                  </a:lnTo>
                  <a:lnTo>
                    <a:pt x="11" y="134"/>
                  </a:lnTo>
                  <a:lnTo>
                    <a:pt x="20" y="145"/>
                  </a:lnTo>
                  <a:lnTo>
                    <a:pt x="39" y="162"/>
                  </a:lnTo>
                  <a:lnTo>
                    <a:pt x="67" y="176"/>
                  </a:lnTo>
                  <a:lnTo>
                    <a:pt x="103" y="190"/>
                  </a:lnTo>
                  <a:lnTo>
                    <a:pt x="142" y="198"/>
                  </a:lnTo>
                  <a:lnTo>
                    <a:pt x="187" y="204"/>
                  </a:lnTo>
                  <a:lnTo>
                    <a:pt x="237" y="206"/>
                  </a:lnTo>
                  <a:lnTo>
                    <a:pt x="284" y="204"/>
                  </a:lnTo>
                  <a:lnTo>
                    <a:pt x="329" y="198"/>
                  </a:lnTo>
                  <a:lnTo>
                    <a:pt x="368" y="190"/>
                  </a:lnTo>
                  <a:lnTo>
                    <a:pt x="404" y="176"/>
                  </a:lnTo>
                  <a:lnTo>
                    <a:pt x="432" y="162"/>
                  </a:lnTo>
                  <a:lnTo>
                    <a:pt x="454" y="145"/>
                  </a:lnTo>
                  <a:lnTo>
                    <a:pt x="462" y="134"/>
                  </a:lnTo>
                  <a:lnTo>
                    <a:pt x="468" y="126"/>
                  </a:lnTo>
                  <a:lnTo>
                    <a:pt x="471" y="114"/>
                  </a:lnTo>
                  <a:lnTo>
                    <a:pt x="471" y="103"/>
                  </a:lnTo>
                  <a:lnTo>
                    <a:pt x="471" y="92"/>
                  </a:lnTo>
                  <a:lnTo>
                    <a:pt x="468" y="84"/>
                  </a:lnTo>
                  <a:lnTo>
                    <a:pt x="462" y="73"/>
                  </a:lnTo>
                  <a:lnTo>
                    <a:pt x="454" y="64"/>
                  </a:lnTo>
                  <a:lnTo>
                    <a:pt x="432" y="45"/>
                  </a:lnTo>
                  <a:lnTo>
                    <a:pt x="404" y="31"/>
                  </a:lnTo>
                  <a:lnTo>
                    <a:pt x="368" y="17"/>
                  </a:lnTo>
                  <a:lnTo>
                    <a:pt x="329" y="9"/>
                  </a:lnTo>
                  <a:lnTo>
                    <a:pt x="284" y="3"/>
                  </a:lnTo>
                  <a:lnTo>
                    <a:pt x="237" y="0"/>
                  </a:lnTo>
                  <a:lnTo>
                    <a:pt x="187" y="3"/>
                  </a:lnTo>
                  <a:lnTo>
                    <a:pt x="142" y="9"/>
                  </a:lnTo>
                  <a:lnTo>
                    <a:pt x="103" y="17"/>
                  </a:lnTo>
                  <a:lnTo>
                    <a:pt x="67" y="31"/>
                  </a:lnTo>
                  <a:lnTo>
                    <a:pt x="39" y="45"/>
                  </a:lnTo>
                  <a:lnTo>
                    <a:pt x="20" y="64"/>
                  </a:lnTo>
                  <a:lnTo>
                    <a:pt x="11" y="73"/>
                  </a:lnTo>
                  <a:lnTo>
                    <a:pt x="6" y="84"/>
                  </a:lnTo>
                  <a:lnTo>
                    <a:pt x="0" y="92"/>
                  </a:lnTo>
                  <a:lnTo>
                    <a:pt x="0" y="103"/>
                  </a:lnTo>
                  <a:close/>
                  <a:moveTo>
                    <a:pt x="11" y="103"/>
                  </a:moveTo>
                  <a:lnTo>
                    <a:pt x="11" y="103"/>
                  </a:lnTo>
                  <a:lnTo>
                    <a:pt x="11" y="95"/>
                  </a:lnTo>
                  <a:lnTo>
                    <a:pt x="17" y="84"/>
                  </a:lnTo>
                  <a:lnTo>
                    <a:pt x="22" y="75"/>
                  </a:lnTo>
                  <a:lnTo>
                    <a:pt x="28" y="67"/>
                  </a:lnTo>
                  <a:lnTo>
                    <a:pt x="50" y="53"/>
                  </a:lnTo>
                  <a:lnTo>
                    <a:pt x="78" y="39"/>
                  </a:lnTo>
                  <a:lnTo>
                    <a:pt x="111" y="28"/>
                  </a:lnTo>
                  <a:lnTo>
                    <a:pt x="150" y="20"/>
                  </a:lnTo>
                  <a:lnTo>
                    <a:pt x="192" y="14"/>
                  </a:lnTo>
                  <a:lnTo>
                    <a:pt x="237" y="11"/>
                  </a:lnTo>
                  <a:lnTo>
                    <a:pt x="281" y="14"/>
                  </a:lnTo>
                  <a:lnTo>
                    <a:pt x="323" y="20"/>
                  </a:lnTo>
                  <a:lnTo>
                    <a:pt x="359" y="28"/>
                  </a:lnTo>
                  <a:lnTo>
                    <a:pt x="393" y="39"/>
                  </a:lnTo>
                  <a:lnTo>
                    <a:pt x="420" y="53"/>
                  </a:lnTo>
                  <a:lnTo>
                    <a:pt x="443" y="67"/>
                  </a:lnTo>
                  <a:lnTo>
                    <a:pt x="451" y="75"/>
                  </a:lnTo>
                  <a:lnTo>
                    <a:pt x="457" y="84"/>
                  </a:lnTo>
                  <a:lnTo>
                    <a:pt x="459" y="95"/>
                  </a:lnTo>
                  <a:lnTo>
                    <a:pt x="459" y="103"/>
                  </a:lnTo>
                  <a:lnTo>
                    <a:pt x="459" y="112"/>
                  </a:lnTo>
                  <a:lnTo>
                    <a:pt x="457" y="123"/>
                  </a:lnTo>
                  <a:lnTo>
                    <a:pt x="451" y="131"/>
                  </a:lnTo>
                  <a:lnTo>
                    <a:pt x="443" y="140"/>
                  </a:lnTo>
                  <a:lnTo>
                    <a:pt x="420" y="153"/>
                  </a:lnTo>
                  <a:lnTo>
                    <a:pt x="393" y="167"/>
                  </a:lnTo>
                  <a:lnTo>
                    <a:pt x="359" y="179"/>
                  </a:lnTo>
                  <a:lnTo>
                    <a:pt x="323" y="187"/>
                  </a:lnTo>
                  <a:lnTo>
                    <a:pt x="281" y="192"/>
                  </a:lnTo>
                  <a:lnTo>
                    <a:pt x="237" y="195"/>
                  </a:lnTo>
                  <a:lnTo>
                    <a:pt x="192" y="192"/>
                  </a:lnTo>
                  <a:lnTo>
                    <a:pt x="150" y="187"/>
                  </a:lnTo>
                  <a:lnTo>
                    <a:pt x="111" y="179"/>
                  </a:lnTo>
                  <a:lnTo>
                    <a:pt x="78" y="167"/>
                  </a:lnTo>
                  <a:lnTo>
                    <a:pt x="50" y="153"/>
                  </a:lnTo>
                  <a:lnTo>
                    <a:pt x="28" y="140"/>
                  </a:lnTo>
                  <a:lnTo>
                    <a:pt x="22" y="131"/>
                  </a:lnTo>
                  <a:lnTo>
                    <a:pt x="17" y="123"/>
                  </a:lnTo>
                  <a:lnTo>
                    <a:pt x="11" y="112"/>
                  </a:lnTo>
                  <a:lnTo>
                    <a:pt x="11" y="103"/>
                  </a:lnTo>
                  <a:close/>
                </a:path>
              </a:pathLst>
            </a:custGeom>
            <a:solidFill>
              <a:srgbClr val="FFFF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5" name="Freeform 36"/>
            <p:cNvSpPr>
              <a:spLocks/>
            </p:cNvSpPr>
            <p:nvPr/>
          </p:nvSpPr>
          <p:spPr bwMode="auto">
            <a:xfrm>
              <a:off x="2458" y="1368"/>
              <a:ext cx="142" cy="59"/>
            </a:xfrm>
            <a:custGeom>
              <a:avLst/>
              <a:gdLst>
                <a:gd name="T0" fmla="*/ 142 w 142"/>
                <a:gd name="T1" fmla="*/ 59 h 59"/>
                <a:gd name="T2" fmla="*/ 106 w 142"/>
                <a:gd name="T3" fmla="*/ 14 h 59"/>
                <a:gd name="T4" fmla="*/ 78 w 142"/>
                <a:gd name="T5" fmla="*/ 25 h 59"/>
                <a:gd name="T6" fmla="*/ 20 w 142"/>
                <a:gd name="T7" fmla="*/ 0 h 59"/>
                <a:gd name="T8" fmla="*/ 0 w 142"/>
                <a:gd name="T9" fmla="*/ 9 h 59"/>
                <a:gd name="T10" fmla="*/ 59 w 142"/>
                <a:gd name="T11" fmla="*/ 31 h 59"/>
                <a:gd name="T12" fmla="*/ 34 w 142"/>
                <a:gd name="T13" fmla="*/ 42 h 59"/>
                <a:gd name="T14" fmla="*/ 142 w 142"/>
                <a:gd name="T15" fmla="*/ 59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59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9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9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6" name="Freeform 37"/>
            <p:cNvSpPr>
              <a:spLocks noEditPoints="1"/>
            </p:cNvSpPr>
            <p:nvPr/>
          </p:nvSpPr>
          <p:spPr bwMode="auto">
            <a:xfrm>
              <a:off x="2453" y="1363"/>
              <a:ext cx="153" cy="69"/>
            </a:xfrm>
            <a:custGeom>
              <a:avLst/>
              <a:gdLst>
                <a:gd name="T0" fmla="*/ 5 w 153"/>
                <a:gd name="T1" fmla="*/ 8 h 69"/>
                <a:gd name="T2" fmla="*/ 3 w 153"/>
                <a:gd name="T3" fmla="*/ 11 h 69"/>
                <a:gd name="T4" fmla="*/ 0 w 153"/>
                <a:gd name="T5" fmla="*/ 14 h 69"/>
                <a:gd name="T6" fmla="*/ 3 w 153"/>
                <a:gd name="T7" fmla="*/ 16 h 69"/>
                <a:gd name="T8" fmla="*/ 5 w 153"/>
                <a:gd name="T9" fmla="*/ 19 h 69"/>
                <a:gd name="T10" fmla="*/ 50 w 153"/>
                <a:gd name="T11" fmla="*/ 36 h 69"/>
                <a:gd name="T12" fmla="*/ 36 w 153"/>
                <a:gd name="T13" fmla="*/ 41 h 69"/>
                <a:gd name="T14" fmla="*/ 33 w 153"/>
                <a:gd name="T15" fmla="*/ 47 h 69"/>
                <a:gd name="T16" fmla="*/ 33 w 153"/>
                <a:gd name="T17" fmla="*/ 47 h 69"/>
                <a:gd name="T18" fmla="*/ 33 w 153"/>
                <a:gd name="T19" fmla="*/ 53 h 69"/>
                <a:gd name="T20" fmla="*/ 144 w 153"/>
                <a:gd name="T21" fmla="*/ 69 h 69"/>
                <a:gd name="T22" fmla="*/ 150 w 153"/>
                <a:gd name="T23" fmla="*/ 67 h 69"/>
                <a:gd name="T24" fmla="*/ 150 w 153"/>
                <a:gd name="T25" fmla="*/ 64 h 69"/>
                <a:gd name="T26" fmla="*/ 150 w 153"/>
                <a:gd name="T27" fmla="*/ 58 h 69"/>
                <a:gd name="T28" fmla="*/ 114 w 153"/>
                <a:gd name="T29" fmla="*/ 14 h 69"/>
                <a:gd name="T30" fmla="*/ 108 w 153"/>
                <a:gd name="T31" fmla="*/ 14 h 69"/>
                <a:gd name="T32" fmla="*/ 83 w 153"/>
                <a:gd name="T33" fmla="*/ 25 h 69"/>
                <a:gd name="T34" fmla="*/ 28 w 153"/>
                <a:gd name="T35" fmla="*/ 0 h 69"/>
                <a:gd name="T36" fmla="*/ 22 w 153"/>
                <a:gd name="T37" fmla="*/ 0 h 69"/>
                <a:gd name="T38" fmla="*/ 25 w 153"/>
                <a:gd name="T39" fmla="*/ 11 h 69"/>
                <a:gd name="T40" fmla="*/ 80 w 153"/>
                <a:gd name="T41" fmla="*/ 36 h 69"/>
                <a:gd name="T42" fmla="*/ 83 w 153"/>
                <a:gd name="T43" fmla="*/ 36 h 69"/>
                <a:gd name="T44" fmla="*/ 108 w 153"/>
                <a:gd name="T45" fmla="*/ 25 h 69"/>
                <a:gd name="T46" fmla="*/ 133 w 153"/>
                <a:gd name="T47" fmla="*/ 55 h 69"/>
                <a:gd name="T48" fmla="*/ 58 w 153"/>
                <a:gd name="T49" fmla="*/ 44 h 69"/>
                <a:gd name="T50" fmla="*/ 67 w 153"/>
                <a:gd name="T51" fmla="*/ 41 h 69"/>
                <a:gd name="T52" fmla="*/ 69 w 153"/>
                <a:gd name="T53" fmla="*/ 39 h 69"/>
                <a:gd name="T54" fmla="*/ 69 w 153"/>
                <a:gd name="T55" fmla="*/ 36 h 69"/>
                <a:gd name="T56" fmla="*/ 69 w 153"/>
                <a:gd name="T57" fmla="*/ 33 h 69"/>
                <a:gd name="T58" fmla="*/ 67 w 153"/>
                <a:gd name="T59" fmla="*/ 30 h 69"/>
                <a:gd name="T60" fmla="*/ 22 w 153"/>
                <a:gd name="T61" fmla="*/ 14 h 69"/>
                <a:gd name="T62" fmla="*/ 25 w 153"/>
                <a:gd name="T63" fmla="*/ 11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9"/>
                <a:gd name="T98" fmla="*/ 153 w 153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9">
                  <a:moveTo>
                    <a:pt x="22" y="0"/>
                  </a:moveTo>
                  <a:lnTo>
                    <a:pt x="5" y="8"/>
                  </a:lnTo>
                  <a:lnTo>
                    <a:pt x="3" y="11"/>
                  </a:lnTo>
                  <a:lnTo>
                    <a:pt x="0" y="14"/>
                  </a:lnTo>
                  <a:lnTo>
                    <a:pt x="3" y="16"/>
                  </a:lnTo>
                  <a:lnTo>
                    <a:pt x="5" y="19"/>
                  </a:lnTo>
                  <a:lnTo>
                    <a:pt x="50" y="36"/>
                  </a:lnTo>
                  <a:lnTo>
                    <a:pt x="36" y="41"/>
                  </a:lnTo>
                  <a:lnTo>
                    <a:pt x="33" y="44"/>
                  </a:lnTo>
                  <a:lnTo>
                    <a:pt x="33" y="47"/>
                  </a:lnTo>
                  <a:lnTo>
                    <a:pt x="33" y="53"/>
                  </a:lnTo>
                  <a:lnTo>
                    <a:pt x="39" y="53"/>
                  </a:lnTo>
                  <a:lnTo>
                    <a:pt x="144" y="69"/>
                  </a:lnTo>
                  <a:lnTo>
                    <a:pt x="150" y="67"/>
                  </a:lnTo>
                  <a:lnTo>
                    <a:pt x="150" y="64"/>
                  </a:lnTo>
                  <a:lnTo>
                    <a:pt x="153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4"/>
                  </a:lnTo>
                  <a:lnTo>
                    <a:pt x="108" y="14"/>
                  </a:lnTo>
                  <a:lnTo>
                    <a:pt x="83" y="25"/>
                  </a:lnTo>
                  <a:lnTo>
                    <a:pt x="28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6"/>
                  </a:lnTo>
                  <a:lnTo>
                    <a:pt x="83" y="36"/>
                  </a:lnTo>
                  <a:lnTo>
                    <a:pt x="108" y="25"/>
                  </a:lnTo>
                  <a:lnTo>
                    <a:pt x="133" y="55"/>
                  </a:lnTo>
                  <a:lnTo>
                    <a:pt x="58" y="44"/>
                  </a:lnTo>
                  <a:lnTo>
                    <a:pt x="67" y="41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4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7" name="Freeform 38"/>
            <p:cNvSpPr>
              <a:spLocks/>
            </p:cNvSpPr>
            <p:nvPr/>
          </p:nvSpPr>
          <p:spPr bwMode="auto">
            <a:xfrm>
              <a:off x="2625" y="1435"/>
              <a:ext cx="145" cy="59"/>
            </a:xfrm>
            <a:custGeom>
              <a:avLst/>
              <a:gdLst>
                <a:gd name="T0" fmla="*/ 0 w 145"/>
                <a:gd name="T1" fmla="*/ 0 h 59"/>
                <a:gd name="T2" fmla="*/ 37 w 145"/>
                <a:gd name="T3" fmla="*/ 45 h 59"/>
                <a:gd name="T4" fmla="*/ 64 w 145"/>
                <a:gd name="T5" fmla="*/ 34 h 59"/>
                <a:gd name="T6" fmla="*/ 126 w 145"/>
                <a:gd name="T7" fmla="*/ 59 h 59"/>
                <a:gd name="T8" fmla="*/ 145 w 145"/>
                <a:gd name="T9" fmla="*/ 53 h 59"/>
                <a:gd name="T10" fmla="*/ 81 w 145"/>
                <a:gd name="T11" fmla="*/ 28 h 59"/>
                <a:gd name="T12" fmla="*/ 109 w 145"/>
                <a:gd name="T13" fmla="*/ 17 h 59"/>
                <a:gd name="T14" fmla="*/ 0 w 145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9"/>
                <a:gd name="T26" fmla="*/ 145 w 145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8" name="Freeform 39"/>
            <p:cNvSpPr>
              <a:spLocks noEditPoints="1"/>
            </p:cNvSpPr>
            <p:nvPr/>
          </p:nvSpPr>
          <p:spPr bwMode="auto">
            <a:xfrm>
              <a:off x="2620" y="1430"/>
              <a:ext cx="156" cy="69"/>
            </a:xfrm>
            <a:custGeom>
              <a:avLst/>
              <a:gdLst>
                <a:gd name="T0" fmla="*/ 0 w 156"/>
                <a:gd name="T1" fmla="*/ 2 h 69"/>
                <a:gd name="T2" fmla="*/ 3 w 156"/>
                <a:gd name="T3" fmla="*/ 11 h 69"/>
                <a:gd name="T4" fmla="*/ 39 w 156"/>
                <a:gd name="T5" fmla="*/ 52 h 69"/>
                <a:gd name="T6" fmla="*/ 44 w 156"/>
                <a:gd name="T7" fmla="*/ 55 h 69"/>
                <a:gd name="T8" fmla="*/ 69 w 156"/>
                <a:gd name="T9" fmla="*/ 44 h 69"/>
                <a:gd name="T10" fmla="*/ 128 w 156"/>
                <a:gd name="T11" fmla="*/ 69 h 69"/>
                <a:gd name="T12" fmla="*/ 133 w 156"/>
                <a:gd name="T13" fmla="*/ 69 h 69"/>
                <a:gd name="T14" fmla="*/ 150 w 156"/>
                <a:gd name="T15" fmla="*/ 61 h 69"/>
                <a:gd name="T16" fmla="*/ 156 w 156"/>
                <a:gd name="T17" fmla="*/ 58 h 69"/>
                <a:gd name="T18" fmla="*/ 156 w 156"/>
                <a:gd name="T19" fmla="*/ 58 h 69"/>
                <a:gd name="T20" fmla="*/ 150 w 156"/>
                <a:gd name="T21" fmla="*/ 52 h 69"/>
                <a:gd name="T22" fmla="*/ 103 w 156"/>
                <a:gd name="T23" fmla="*/ 33 h 69"/>
                <a:gd name="T24" fmla="*/ 117 w 156"/>
                <a:gd name="T25" fmla="*/ 27 h 69"/>
                <a:gd name="T26" fmla="*/ 119 w 156"/>
                <a:gd name="T27" fmla="*/ 25 h 69"/>
                <a:gd name="T28" fmla="*/ 119 w 156"/>
                <a:gd name="T29" fmla="*/ 22 h 69"/>
                <a:gd name="T30" fmla="*/ 119 w 156"/>
                <a:gd name="T31" fmla="*/ 19 h 69"/>
                <a:gd name="T32" fmla="*/ 114 w 156"/>
                <a:gd name="T33" fmla="*/ 16 h 69"/>
                <a:gd name="T34" fmla="*/ 5 w 156"/>
                <a:gd name="T35" fmla="*/ 0 h 69"/>
                <a:gd name="T36" fmla="*/ 0 w 156"/>
                <a:gd name="T37" fmla="*/ 2 h 69"/>
                <a:gd name="T38" fmla="*/ 19 w 156"/>
                <a:gd name="T39" fmla="*/ 13 h 69"/>
                <a:gd name="T40" fmla="*/ 92 w 156"/>
                <a:gd name="T41" fmla="*/ 25 h 69"/>
                <a:gd name="T42" fmla="*/ 86 w 156"/>
                <a:gd name="T43" fmla="*/ 27 h 69"/>
                <a:gd name="T44" fmla="*/ 83 w 156"/>
                <a:gd name="T45" fmla="*/ 27 h 69"/>
                <a:gd name="T46" fmla="*/ 80 w 156"/>
                <a:gd name="T47" fmla="*/ 33 h 69"/>
                <a:gd name="T48" fmla="*/ 83 w 156"/>
                <a:gd name="T49" fmla="*/ 36 h 69"/>
                <a:gd name="T50" fmla="*/ 86 w 156"/>
                <a:gd name="T51" fmla="*/ 36 h 69"/>
                <a:gd name="T52" fmla="*/ 133 w 156"/>
                <a:gd name="T53" fmla="*/ 58 h 69"/>
                <a:gd name="T54" fmla="*/ 131 w 156"/>
                <a:gd name="T55" fmla="*/ 58 h 69"/>
                <a:gd name="T56" fmla="*/ 72 w 156"/>
                <a:gd name="T57" fmla="*/ 33 h 69"/>
                <a:gd name="T58" fmla="*/ 67 w 156"/>
                <a:gd name="T59" fmla="*/ 33 h 69"/>
                <a:gd name="T60" fmla="*/ 44 w 156"/>
                <a:gd name="T61" fmla="*/ 44 h 69"/>
                <a:gd name="T62" fmla="*/ 19 w 156"/>
                <a:gd name="T63" fmla="*/ 13 h 6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6"/>
                <a:gd name="T97" fmla="*/ 0 h 69"/>
                <a:gd name="T98" fmla="*/ 156 w 156"/>
                <a:gd name="T99" fmla="*/ 69 h 6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6" h="69">
                  <a:moveTo>
                    <a:pt x="0" y="2"/>
                  </a:moveTo>
                  <a:lnTo>
                    <a:pt x="0" y="2"/>
                  </a:lnTo>
                  <a:lnTo>
                    <a:pt x="0" y="8"/>
                  </a:lnTo>
                  <a:lnTo>
                    <a:pt x="3" y="11"/>
                  </a:lnTo>
                  <a:lnTo>
                    <a:pt x="39" y="52"/>
                  </a:lnTo>
                  <a:lnTo>
                    <a:pt x="42" y="55"/>
                  </a:lnTo>
                  <a:lnTo>
                    <a:pt x="44" y="55"/>
                  </a:lnTo>
                  <a:lnTo>
                    <a:pt x="69" y="44"/>
                  </a:lnTo>
                  <a:lnTo>
                    <a:pt x="128" y="69"/>
                  </a:lnTo>
                  <a:lnTo>
                    <a:pt x="133" y="69"/>
                  </a:lnTo>
                  <a:lnTo>
                    <a:pt x="150" y="61"/>
                  </a:lnTo>
                  <a:lnTo>
                    <a:pt x="153" y="61"/>
                  </a:lnTo>
                  <a:lnTo>
                    <a:pt x="156" y="58"/>
                  </a:lnTo>
                  <a:lnTo>
                    <a:pt x="153" y="52"/>
                  </a:lnTo>
                  <a:lnTo>
                    <a:pt x="150" y="52"/>
                  </a:lnTo>
                  <a:lnTo>
                    <a:pt x="103" y="33"/>
                  </a:lnTo>
                  <a:lnTo>
                    <a:pt x="117" y="27"/>
                  </a:lnTo>
                  <a:lnTo>
                    <a:pt x="119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6"/>
                  </a:lnTo>
                  <a:lnTo>
                    <a:pt x="5" y="0"/>
                  </a:lnTo>
                  <a:lnTo>
                    <a:pt x="3" y="2"/>
                  </a:lnTo>
                  <a:lnTo>
                    <a:pt x="0" y="2"/>
                  </a:lnTo>
                  <a:close/>
                  <a:moveTo>
                    <a:pt x="19" y="13"/>
                  </a:moveTo>
                  <a:lnTo>
                    <a:pt x="19" y="13"/>
                  </a:lnTo>
                  <a:lnTo>
                    <a:pt x="92" y="25"/>
                  </a:lnTo>
                  <a:lnTo>
                    <a:pt x="86" y="27"/>
                  </a:lnTo>
                  <a:lnTo>
                    <a:pt x="83" y="27"/>
                  </a:lnTo>
                  <a:lnTo>
                    <a:pt x="80" y="33"/>
                  </a:lnTo>
                  <a:lnTo>
                    <a:pt x="83" y="36"/>
                  </a:lnTo>
                  <a:lnTo>
                    <a:pt x="86" y="36"/>
                  </a:lnTo>
                  <a:lnTo>
                    <a:pt x="133" y="58"/>
                  </a:lnTo>
                  <a:lnTo>
                    <a:pt x="131" y="58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4"/>
                  </a:lnTo>
                  <a:lnTo>
                    <a:pt x="19" y="1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79" name="Freeform 40"/>
            <p:cNvSpPr>
              <a:spLocks/>
            </p:cNvSpPr>
            <p:nvPr/>
          </p:nvSpPr>
          <p:spPr bwMode="auto">
            <a:xfrm>
              <a:off x="2461" y="1438"/>
              <a:ext cx="139" cy="56"/>
            </a:xfrm>
            <a:custGeom>
              <a:avLst/>
              <a:gdLst>
                <a:gd name="T0" fmla="*/ 0 w 139"/>
                <a:gd name="T1" fmla="*/ 56 h 56"/>
                <a:gd name="T2" fmla="*/ 109 w 139"/>
                <a:gd name="T3" fmla="*/ 42 h 56"/>
                <a:gd name="T4" fmla="*/ 81 w 139"/>
                <a:gd name="T5" fmla="*/ 31 h 56"/>
                <a:gd name="T6" fmla="*/ 139 w 139"/>
                <a:gd name="T7" fmla="*/ 5 h 56"/>
                <a:gd name="T8" fmla="*/ 123 w 139"/>
                <a:gd name="T9" fmla="*/ 0 h 56"/>
                <a:gd name="T10" fmla="*/ 64 w 139"/>
                <a:gd name="T11" fmla="*/ 22 h 56"/>
                <a:gd name="T12" fmla="*/ 36 w 139"/>
                <a:gd name="T13" fmla="*/ 11 h 56"/>
                <a:gd name="T14" fmla="*/ 0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0" y="56"/>
                  </a:moveTo>
                  <a:lnTo>
                    <a:pt x="109" y="42"/>
                  </a:lnTo>
                  <a:lnTo>
                    <a:pt x="81" y="31"/>
                  </a:lnTo>
                  <a:lnTo>
                    <a:pt x="139" y="5"/>
                  </a:lnTo>
                  <a:lnTo>
                    <a:pt x="123" y="0"/>
                  </a:lnTo>
                  <a:lnTo>
                    <a:pt x="64" y="22"/>
                  </a:lnTo>
                  <a:lnTo>
                    <a:pt x="36" y="11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0" name="Freeform 41"/>
            <p:cNvSpPr>
              <a:spLocks noEditPoints="1"/>
            </p:cNvSpPr>
            <p:nvPr/>
          </p:nvSpPr>
          <p:spPr bwMode="auto">
            <a:xfrm>
              <a:off x="2456" y="1432"/>
              <a:ext cx="150" cy="67"/>
            </a:xfrm>
            <a:custGeom>
              <a:avLst/>
              <a:gdLst>
                <a:gd name="T0" fmla="*/ 125 w 150"/>
                <a:gd name="T1" fmla="*/ 0 h 67"/>
                <a:gd name="T2" fmla="*/ 69 w 150"/>
                <a:gd name="T3" fmla="*/ 23 h 67"/>
                <a:gd name="T4" fmla="*/ 44 w 150"/>
                <a:gd name="T5" fmla="*/ 11 h 67"/>
                <a:gd name="T6" fmla="*/ 38 w 150"/>
                <a:gd name="T7" fmla="*/ 14 h 67"/>
                <a:gd name="T8" fmla="*/ 0 w 150"/>
                <a:gd name="T9" fmla="*/ 59 h 67"/>
                <a:gd name="T10" fmla="*/ 0 w 150"/>
                <a:gd name="T11" fmla="*/ 64 h 67"/>
                <a:gd name="T12" fmla="*/ 2 w 150"/>
                <a:gd name="T13" fmla="*/ 67 h 67"/>
                <a:gd name="T14" fmla="*/ 114 w 150"/>
                <a:gd name="T15" fmla="*/ 53 h 67"/>
                <a:gd name="T16" fmla="*/ 116 w 150"/>
                <a:gd name="T17" fmla="*/ 50 h 67"/>
                <a:gd name="T18" fmla="*/ 119 w 150"/>
                <a:gd name="T19" fmla="*/ 48 h 67"/>
                <a:gd name="T20" fmla="*/ 119 w 150"/>
                <a:gd name="T21" fmla="*/ 48 h 67"/>
                <a:gd name="T22" fmla="*/ 116 w 150"/>
                <a:gd name="T23" fmla="*/ 42 h 67"/>
                <a:gd name="T24" fmla="*/ 100 w 150"/>
                <a:gd name="T25" fmla="*/ 37 h 67"/>
                <a:gd name="T26" fmla="*/ 147 w 150"/>
                <a:gd name="T27" fmla="*/ 17 h 67"/>
                <a:gd name="T28" fmla="*/ 150 w 150"/>
                <a:gd name="T29" fmla="*/ 14 h 67"/>
                <a:gd name="T30" fmla="*/ 150 w 150"/>
                <a:gd name="T31" fmla="*/ 11 h 67"/>
                <a:gd name="T32" fmla="*/ 150 w 150"/>
                <a:gd name="T33" fmla="*/ 9 h 67"/>
                <a:gd name="T34" fmla="*/ 130 w 150"/>
                <a:gd name="T35" fmla="*/ 0 h 67"/>
                <a:gd name="T36" fmla="*/ 125 w 150"/>
                <a:gd name="T37" fmla="*/ 0 h 67"/>
                <a:gd name="T38" fmla="*/ 69 w 150"/>
                <a:gd name="T39" fmla="*/ 34 h 67"/>
                <a:gd name="T40" fmla="*/ 128 w 150"/>
                <a:gd name="T41" fmla="*/ 11 h 67"/>
                <a:gd name="T42" fmla="*/ 130 w 150"/>
                <a:gd name="T43" fmla="*/ 11 h 67"/>
                <a:gd name="T44" fmla="*/ 83 w 150"/>
                <a:gd name="T45" fmla="*/ 31 h 67"/>
                <a:gd name="T46" fmla="*/ 80 w 150"/>
                <a:gd name="T47" fmla="*/ 34 h 67"/>
                <a:gd name="T48" fmla="*/ 80 w 150"/>
                <a:gd name="T49" fmla="*/ 37 h 67"/>
                <a:gd name="T50" fmla="*/ 80 w 150"/>
                <a:gd name="T51" fmla="*/ 39 h 67"/>
                <a:gd name="T52" fmla="*/ 83 w 150"/>
                <a:gd name="T53" fmla="*/ 42 h 67"/>
                <a:gd name="T54" fmla="*/ 91 w 150"/>
                <a:gd name="T55" fmla="*/ 45 h 67"/>
                <a:gd name="T56" fmla="*/ 19 w 150"/>
                <a:gd name="T57" fmla="*/ 53 h 67"/>
                <a:gd name="T58" fmla="*/ 44 w 150"/>
                <a:gd name="T59" fmla="*/ 25 h 67"/>
                <a:gd name="T60" fmla="*/ 66 w 150"/>
                <a:gd name="T61" fmla="*/ 34 h 67"/>
                <a:gd name="T62" fmla="*/ 69 w 150"/>
                <a:gd name="T63" fmla="*/ 34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125" y="0"/>
                  </a:moveTo>
                  <a:lnTo>
                    <a:pt x="125" y="0"/>
                  </a:lnTo>
                  <a:lnTo>
                    <a:pt x="69" y="23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38" y="14"/>
                  </a:lnTo>
                  <a:lnTo>
                    <a:pt x="0" y="59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2" y="67"/>
                  </a:lnTo>
                  <a:lnTo>
                    <a:pt x="5" y="67"/>
                  </a:lnTo>
                  <a:lnTo>
                    <a:pt x="114" y="53"/>
                  </a:lnTo>
                  <a:lnTo>
                    <a:pt x="116" y="50"/>
                  </a:lnTo>
                  <a:lnTo>
                    <a:pt x="119" y="48"/>
                  </a:lnTo>
                  <a:lnTo>
                    <a:pt x="119" y="45"/>
                  </a:lnTo>
                  <a:lnTo>
                    <a:pt x="116" y="42"/>
                  </a:lnTo>
                  <a:lnTo>
                    <a:pt x="100" y="37"/>
                  </a:lnTo>
                  <a:lnTo>
                    <a:pt x="147" y="17"/>
                  </a:lnTo>
                  <a:lnTo>
                    <a:pt x="150" y="14"/>
                  </a:lnTo>
                  <a:lnTo>
                    <a:pt x="150" y="11"/>
                  </a:lnTo>
                  <a:lnTo>
                    <a:pt x="150" y="9"/>
                  </a:lnTo>
                  <a:lnTo>
                    <a:pt x="147" y="6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69" y="34"/>
                  </a:moveTo>
                  <a:lnTo>
                    <a:pt x="69" y="34"/>
                  </a:lnTo>
                  <a:lnTo>
                    <a:pt x="128" y="11"/>
                  </a:lnTo>
                  <a:lnTo>
                    <a:pt x="130" y="11"/>
                  </a:lnTo>
                  <a:lnTo>
                    <a:pt x="83" y="31"/>
                  </a:lnTo>
                  <a:lnTo>
                    <a:pt x="80" y="34"/>
                  </a:lnTo>
                  <a:lnTo>
                    <a:pt x="80" y="37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5"/>
                  </a:lnTo>
                  <a:lnTo>
                    <a:pt x="19" y="53"/>
                  </a:lnTo>
                  <a:lnTo>
                    <a:pt x="44" y="25"/>
                  </a:lnTo>
                  <a:lnTo>
                    <a:pt x="66" y="34"/>
                  </a:lnTo>
                  <a:lnTo>
                    <a:pt x="69" y="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1" name="Freeform 42"/>
            <p:cNvSpPr>
              <a:spLocks/>
            </p:cNvSpPr>
            <p:nvPr/>
          </p:nvSpPr>
          <p:spPr bwMode="auto">
            <a:xfrm>
              <a:off x="2625" y="1371"/>
              <a:ext cx="142" cy="56"/>
            </a:xfrm>
            <a:custGeom>
              <a:avLst/>
              <a:gdLst>
                <a:gd name="T0" fmla="*/ 142 w 142"/>
                <a:gd name="T1" fmla="*/ 0 h 56"/>
                <a:gd name="T2" fmla="*/ 34 w 142"/>
                <a:gd name="T3" fmla="*/ 14 h 56"/>
                <a:gd name="T4" fmla="*/ 62 w 142"/>
                <a:gd name="T5" fmla="*/ 25 h 56"/>
                <a:gd name="T6" fmla="*/ 0 w 142"/>
                <a:gd name="T7" fmla="*/ 50 h 56"/>
                <a:gd name="T8" fmla="*/ 17 w 142"/>
                <a:gd name="T9" fmla="*/ 56 h 56"/>
                <a:gd name="T10" fmla="*/ 78 w 142"/>
                <a:gd name="T11" fmla="*/ 33 h 56"/>
                <a:gd name="T12" fmla="*/ 106 w 142"/>
                <a:gd name="T13" fmla="*/ 42 h 56"/>
                <a:gd name="T14" fmla="*/ 142 w 142"/>
                <a:gd name="T15" fmla="*/ 0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0"/>
                  </a:moveTo>
                  <a:lnTo>
                    <a:pt x="34" y="14"/>
                  </a:lnTo>
                  <a:lnTo>
                    <a:pt x="62" y="25"/>
                  </a:lnTo>
                  <a:lnTo>
                    <a:pt x="0" y="50"/>
                  </a:lnTo>
                  <a:lnTo>
                    <a:pt x="17" y="56"/>
                  </a:lnTo>
                  <a:lnTo>
                    <a:pt x="78" y="33"/>
                  </a:lnTo>
                  <a:lnTo>
                    <a:pt x="106" y="4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2" name="Freeform 43"/>
            <p:cNvSpPr>
              <a:spLocks noEditPoints="1"/>
            </p:cNvSpPr>
            <p:nvPr/>
          </p:nvSpPr>
          <p:spPr bwMode="auto">
            <a:xfrm>
              <a:off x="2620" y="1365"/>
              <a:ext cx="153" cy="67"/>
            </a:xfrm>
            <a:custGeom>
              <a:avLst/>
              <a:gdLst>
                <a:gd name="T0" fmla="*/ 36 w 153"/>
                <a:gd name="T1" fmla="*/ 14 h 67"/>
                <a:gd name="T2" fmla="*/ 33 w 153"/>
                <a:gd name="T3" fmla="*/ 17 h 67"/>
                <a:gd name="T4" fmla="*/ 33 w 153"/>
                <a:gd name="T5" fmla="*/ 20 h 67"/>
                <a:gd name="T6" fmla="*/ 33 w 153"/>
                <a:gd name="T7" fmla="*/ 20 h 67"/>
                <a:gd name="T8" fmla="*/ 36 w 153"/>
                <a:gd name="T9" fmla="*/ 25 h 67"/>
                <a:gd name="T10" fmla="*/ 50 w 153"/>
                <a:gd name="T11" fmla="*/ 31 h 67"/>
                <a:gd name="T12" fmla="*/ 3 w 153"/>
                <a:gd name="T13" fmla="*/ 51 h 67"/>
                <a:gd name="T14" fmla="*/ 0 w 153"/>
                <a:gd name="T15" fmla="*/ 53 h 67"/>
                <a:gd name="T16" fmla="*/ 0 w 153"/>
                <a:gd name="T17" fmla="*/ 56 h 67"/>
                <a:gd name="T18" fmla="*/ 0 w 153"/>
                <a:gd name="T19" fmla="*/ 59 h 67"/>
                <a:gd name="T20" fmla="*/ 19 w 153"/>
                <a:gd name="T21" fmla="*/ 67 h 67"/>
                <a:gd name="T22" fmla="*/ 25 w 153"/>
                <a:gd name="T23" fmla="*/ 67 h 67"/>
                <a:gd name="T24" fmla="*/ 83 w 153"/>
                <a:gd name="T25" fmla="*/ 45 h 67"/>
                <a:gd name="T26" fmla="*/ 108 w 153"/>
                <a:gd name="T27" fmla="*/ 53 h 67"/>
                <a:gd name="T28" fmla="*/ 111 w 153"/>
                <a:gd name="T29" fmla="*/ 53 h 67"/>
                <a:gd name="T30" fmla="*/ 150 w 153"/>
                <a:gd name="T31" fmla="*/ 9 h 67"/>
                <a:gd name="T32" fmla="*/ 153 w 153"/>
                <a:gd name="T33" fmla="*/ 6 h 67"/>
                <a:gd name="T34" fmla="*/ 150 w 153"/>
                <a:gd name="T35" fmla="*/ 3 h 67"/>
                <a:gd name="T36" fmla="*/ 145 w 153"/>
                <a:gd name="T37" fmla="*/ 0 h 67"/>
                <a:gd name="T38" fmla="*/ 133 w 153"/>
                <a:gd name="T39" fmla="*/ 12 h 67"/>
                <a:gd name="T40" fmla="*/ 108 w 153"/>
                <a:gd name="T41" fmla="*/ 42 h 67"/>
                <a:gd name="T42" fmla="*/ 86 w 153"/>
                <a:gd name="T43" fmla="*/ 34 h 67"/>
                <a:gd name="T44" fmla="*/ 80 w 153"/>
                <a:gd name="T45" fmla="*/ 34 h 67"/>
                <a:gd name="T46" fmla="*/ 22 w 153"/>
                <a:gd name="T47" fmla="*/ 56 h 67"/>
                <a:gd name="T48" fmla="*/ 19 w 153"/>
                <a:gd name="T49" fmla="*/ 56 h 67"/>
                <a:gd name="T50" fmla="*/ 67 w 153"/>
                <a:gd name="T51" fmla="*/ 37 h 67"/>
                <a:gd name="T52" fmla="*/ 69 w 153"/>
                <a:gd name="T53" fmla="*/ 34 h 67"/>
                <a:gd name="T54" fmla="*/ 72 w 153"/>
                <a:gd name="T55" fmla="*/ 31 h 67"/>
                <a:gd name="T56" fmla="*/ 69 w 153"/>
                <a:gd name="T57" fmla="*/ 28 h 67"/>
                <a:gd name="T58" fmla="*/ 67 w 153"/>
                <a:gd name="T59" fmla="*/ 25 h 67"/>
                <a:gd name="T60" fmla="*/ 58 w 153"/>
                <a:gd name="T61" fmla="*/ 23 h 67"/>
                <a:gd name="T62" fmla="*/ 133 w 153"/>
                <a:gd name="T63" fmla="*/ 12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145" y="0"/>
                  </a:moveTo>
                  <a:lnTo>
                    <a:pt x="36" y="14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3"/>
                  </a:lnTo>
                  <a:lnTo>
                    <a:pt x="36" y="25"/>
                  </a:lnTo>
                  <a:lnTo>
                    <a:pt x="50" y="31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3" y="62"/>
                  </a:lnTo>
                  <a:lnTo>
                    <a:pt x="19" y="67"/>
                  </a:lnTo>
                  <a:lnTo>
                    <a:pt x="25" y="67"/>
                  </a:lnTo>
                  <a:lnTo>
                    <a:pt x="83" y="45"/>
                  </a:lnTo>
                  <a:lnTo>
                    <a:pt x="108" y="53"/>
                  </a:lnTo>
                  <a:lnTo>
                    <a:pt x="111" y="53"/>
                  </a:lnTo>
                  <a:lnTo>
                    <a:pt x="114" y="53"/>
                  </a:lnTo>
                  <a:lnTo>
                    <a:pt x="150" y="9"/>
                  </a:lnTo>
                  <a:lnTo>
                    <a:pt x="153" y="6"/>
                  </a:lnTo>
                  <a:lnTo>
                    <a:pt x="150" y="3"/>
                  </a:lnTo>
                  <a:lnTo>
                    <a:pt x="147" y="0"/>
                  </a:lnTo>
                  <a:lnTo>
                    <a:pt x="145" y="0"/>
                  </a:lnTo>
                  <a:close/>
                  <a:moveTo>
                    <a:pt x="133" y="12"/>
                  </a:moveTo>
                  <a:lnTo>
                    <a:pt x="133" y="12"/>
                  </a:lnTo>
                  <a:lnTo>
                    <a:pt x="108" y="42"/>
                  </a:lnTo>
                  <a:lnTo>
                    <a:pt x="86" y="34"/>
                  </a:lnTo>
                  <a:lnTo>
                    <a:pt x="80" y="34"/>
                  </a:lnTo>
                  <a:lnTo>
                    <a:pt x="22" y="56"/>
                  </a:lnTo>
                  <a:lnTo>
                    <a:pt x="19" y="56"/>
                  </a:lnTo>
                  <a:lnTo>
                    <a:pt x="67" y="37"/>
                  </a:lnTo>
                  <a:lnTo>
                    <a:pt x="69" y="34"/>
                  </a:lnTo>
                  <a:lnTo>
                    <a:pt x="72" y="31"/>
                  </a:lnTo>
                  <a:lnTo>
                    <a:pt x="69" y="28"/>
                  </a:lnTo>
                  <a:lnTo>
                    <a:pt x="67" y="25"/>
                  </a:lnTo>
                  <a:lnTo>
                    <a:pt x="58" y="23"/>
                  </a:lnTo>
                  <a:lnTo>
                    <a:pt x="133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3" name="Freeform 44"/>
            <p:cNvSpPr>
              <a:spLocks/>
            </p:cNvSpPr>
            <p:nvPr/>
          </p:nvSpPr>
          <p:spPr bwMode="auto">
            <a:xfrm>
              <a:off x="2458" y="1365"/>
              <a:ext cx="139" cy="56"/>
            </a:xfrm>
            <a:custGeom>
              <a:avLst/>
              <a:gdLst>
                <a:gd name="T0" fmla="*/ 139 w 139"/>
                <a:gd name="T1" fmla="*/ 56 h 56"/>
                <a:gd name="T2" fmla="*/ 103 w 139"/>
                <a:gd name="T3" fmla="*/ 12 h 56"/>
                <a:gd name="T4" fmla="*/ 78 w 139"/>
                <a:gd name="T5" fmla="*/ 23 h 56"/>
                <a:gd name="T6" fmla="*/ 20 w 139"/>
                <a:gd name="T7" fmla="*/ 0 h 56"/>
                <a:gd name="T8" fmla="*/ 0 w 139"/>
                <a:gd name="T9" fmla="*/ 6 h 56"/>
                <a:gd name="T10" fmla="*/ 59 w 139"/>
                <a:gd name="T11" fmla="*/ 31 h 56"/>
                <a:gd name="T12" fmla="*/ 34 w 139"/>
                <a:gd name="T13" fmla="*/ 42 h 56"/>
                <a:gd name="T14" fmla="*/ 139 w 139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9"/>
                <a:gd name="T25" fmla="*/ 0 h 56"/>
                <a:gd name="T26" fmla="*/ 139 w 139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9" h="56">
                  <a:moveTo>
                    <a:pt x="139" y="56"/>
                  </a:moveTo>
                  <a:lnTo>
                    <a:pt x="103" y="12"/>
                  </a:lnTo>
                  <a:lnTo>
                    <a:pt x="78" y="23"/>
                  </a:lnTo>
                  <a:lnTo>
                    <a:pt x="20" y="0"/>
                  </a:lnTo>
                  <a:lnTo>
                    <a:pt x="0" y="6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39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4" name="Freeform 45"/>
            <p:cNvSpPr>
              <a:spLocks noEditPoints="1"/>
            </p:cNvSpPr>
            <p:nvPr/>
          </p:nvSpPr>
          <p:spPr bwMode="auto">
            <a:xfrm>
              <a:off x="2453" y="1360"/>
              <a:ext cx="150" cy="67"/>
            </a:xfrm>
            <a:custGeom>
              <a:avLst/>
              <a:gdLst>
                <a:gd name="T0" fmla="*/ 3 w 150"/>
                <a:gd name="T1" fmla="*/ 5 h 67"/>
                <a:gd name="T2" fmla="*/ 3 w 150"/>
                <a:gd name="T3" fmla="*/ 8 h 67"/>
                <a:gd name="T4" fmla="*/ 0 w 150"/>
                <a:gd name="T5" fmla="*/ 11 h 67"/>
                <a:gd name="T6" fmla="*/ 3 w 150"/>
                <a:gd name="T7" fmla="*/ 14 h 67"/>
                <a:gd name="T8" fmla="*/ 3 w 150"/>
                <a:gd name="T9" fmla="*/ 17 h 67"/>
                <a:gd name="T10" fmla="*/ 50 w 150"/>
                <a:gd name="T11" fmla="*/ 36 h 67"/>
                <a:gd name="T12" fmla="*/ 36 w 150"/>
                <a:gd name="T13" fmla="*/ 42 h 67"/>
                <a:gd name="T14" fmla="*/ 33 w 150"/>
                <a:gd name="T15" fmla="*/ 47 h 67"/>
                <a:gd name="T16" fmla="*/ 33 w 150"/>
                <a:gd name="T17" fmla="*/ 47 h 67"/>
                <a:gd name="T18" fmla="*/ 33 w 150"/>
                <a:gd name="T19" fmla="*/ 50 h 67"/>
                <a:gd name="T20" fmla="*/ 144 w 150"/>
                <a:gd name="T21" fmla="*/ 67 h 67"/>
                <a:gd name="T22" fmla="*/ 147 w 150"/>
                <a:gd name="T23" fmla="*/ 67 h 67"/>
                <a:gd name="T24" fmla="*/ 150 w 150"/>
                <a:gd name="T25" fmla="*/ 64 h 67"/>
                <a:gd name="T26" fmla="*/ 150 w 150"/>
                <a:gd name="T27" fmla="*/ 58 h 67"/>
                <a:gd name="T28" fmla="*/ 114 w 150"/>
                <a:gd name="T29" fmla="*/ 14 h 67"/>
                <a:gd name="T30" fmla="*/ 108 w 150"/>
                <a:gd name="T31" fmla="*/ 11 h 67"/>
                <a:gd name="T32" fmla="*/ 83 w 150"/>
                <a:gd name="T33" fmla="*/ 22 h 67"/>
                <a:gd name="T34" fmla="*/ 25 w 150"/>
                <a:gd name="T35" fmla="*/ 0 h 67"/>
                <a:gd name="T36" fmla="*/ 22 w 150"/>
                <a:gd name="T37" fmla="*/ 0 h 67"/>
                <a:gd name="T38" fmla="*/ 25 w 150"/>
                <a:gd name="T39" fmla="*/ 11 h 67"/>
                <a:gd name="T40" fmla="*/ 80 w 150"/>
                <a:gd name="T41" fmla="*/ 33 h 67"/>
                <a:gd name="T42" fmla="*/ 83 w 150"/>
                <a:gd name="T43" fmla="*/ 33 h 67"/>
                <a:gd name="T44" fmla="*/ 108 w 150"/>
                <a:gd name="T45" fmla="*/ 25 h 67"/>
                <a:gd name="T46" fmla="*/ 133 w 150"/>
                <a:gd name="T47" fmla="*/ 53 h 67"/>
                <a:gd name="T48" fmla="*/ 58 w 150"/>
                <a:gd name="T49" fmla="*/ 44 h 67"/>
                <a:gd name="T50" fmla="*/ 67 w 150"/>
                <a:gd name="T51" fmla="*/ 42 h 67"/>
                <a:gd name="T52" fmla="*/ 69 w 150"/>
                <a:gd name="T53" fmla="*/ 39 h 67"/>
                <a:gd name="T54" fmla="*/ 69 w 150"/>
                <a:gd name="T55" fmla="*/ 36 h 67"/>
                <a:gd name="T56" fmla="*/ 69 w 150"/>
                <a:gd name="T57" fmla="*/ 33 h 67"/>
                <a:gd name="T58" fmla="*/ 67 w 150"/>
                <a:gd name="T59" fmla="*/ 30 h 67"/>
                <a:gd name="T60" fmla="*/ 22 w 150"/>
                <a:gd name="T61" fmla="*/ 11 h 67"/>
                <a:gd name="T62" fmla="*/ 25 w 150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0"/>
                <a:gd name="T97" fmla="*/ 0 h 67"/>
                <a:gd name="T98" fmla="*/ 150 w 150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0" h="67">
                  <a:moveTo>
                    <a:pt x="22" y="0"/>
                  </a:moveTo>
                  <a:lnTo>
                    <a:pt x="3" y="5"/>
                  </a:lnTo>
                  <a:lnTo>
                    <a:pt x="3" y="8"/>
                  </a:lnTo>
                  <a:lnTo>
                    <a:pt x="0" y="11"/>
                  </a:lnTo>
                  <a:lnTo>
                    <a:pt x="3" y="14"/>
                  </a:lnTo>
                  <a:lnTo>
                    <a:pt x="3" y="17"/>
                  </a:lnTo>
                  <a:lnTo>
                    <a:pt x="50" y="36"/>
                  </a:lnTo>
                  <a:lnTo>
                    <a:pt x="36" y="42"/>
                  </a:lnTo>
                  <a:lnTo>
                    <a:pt x="33" y="42"/>
                  </a:lnTo>
                  <a:lnTo>
                    <a:pt x="33" y="47"/>
                  </a:lnTo>
                  <a:lnTo>
                    <a:pt x="33" y="50"/>
                  </a:lnTo>
                  <a:lnTo>
                    <a:pt x="36" y="53"/>
                  </a:lnTo>
                  <a:lnTo>
                    <a:pt x="144" y="67"/>
                  </a:lnTo>
                  <a:lnTo>
                    <a:pt x="147" y="67"/>
                  </a:lnTo>
                  <a:lnTo>
                    <a:pt x="150" y="64"/>
                  </a:lnTo>
                  <a:lnTo>
                    <a:pt x="150" y="61"/>
                  </a:lnTo>
                  <a:lnTo>
                    <a:pt x="150" y="58"/>
                  </a:lnTo>
                  <a:lnTo>
                    <a:pt x="114" y="14"/>
                  </a:lnTo>
                  <a:lnTo>
                    <a:pt x="111" y="11"/>
                  </a:lnTo>
                  <a:lnTo>
                    <a:pt x="108" y="11"/>
                  </a:lnTo>
                  <a:lnTo>
                    <a:pt x="83" y="22"/>
                  </a:lnTo>
                  <a:lnTo>
                    <a:pt x="25" y="0"/>
                  </a:lnTo>
                  <a:lnTo>
                    <a:pt x="22" y="0"/>
                  </a:lnTo>
                  <a:close/>
                  <a:moveTo>
                    <a:pt x="25" y="11"/>
                  </a:moveTo>
                  <a:lnTo>
                    <a:pt x="25" y="11"/>
                  </a:lnTo>
                  <a:lnTo>
                    <a:pt x="80" y="33"/>
                  </a:lnTo>
                  <a:lnTo>
                    <a:pt x="83" y="33"/>
                  </a:lnTo>
                  <a:lnTo>
                    <a:pt x="108" y="25"/>
                  </a:lnTo>
                  <a:lnTo>
                    <a:pt x="133" y="53"/>
                  </a:lnTo>
                  <a:lnTo>
                    <a:pt x="58" y="44"/>
                  </a:lnTo>
                  <a:lnTo>
                    <a:pt x="67" y="42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69" y="33"/>
                  </a:lnTo>
                  <a:lnTo>
                    <a:pt x="67" y="30"/>
                  </a:lnTo>
                  <a:lnTo>
                    <a:pt x="22" y="11"/>
                  </a:lnTo>
                  <a:lnTo>
                    <a:pt x="25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5" name="Freeform 46"/>
            <p:cNvSpPr>
              <a:spLocks/>
            </p:cNvSpPr>
            <p:nvPr/>
          </p:nvSpPr>
          <p:spPr bwMode="auto">
            <a:xfrm>
              <a:off x="2625" y="1432"/>
              <a:ext cx="142" cy="59"/>
            </a:xfrm>
            <a:custGeom>
              <a:avLst/>
              <a:gdLst>
                <a:gd name="T0" fmla="*/ 0 w 142"/>
                <a:gd name="T1" fmla="*/ 0 h 59"/>
                <a:gd name="T2" fmla="*/ 37 w 142"/>
                <a:gd name="T3" fmla="*/ 45 h 59"/>
                <a:gd name="T4" fmla="*/ 64 w 142"/>
                <a:gd name="T5" fmla="*/ 34 h 59"/>
                <a:gd name="T6" fmla="*/ 126 w 142"/>
                <a:gd name="T7" fmla="*/ 59 h 59"/>
                <a:gd name="T8" fmla="*/ 142 w 142"/>
                <a:gd name="T9" fmla="*/ 50 h 59"/>
                <a:gd name="T10" fmla="*/ 81 w 142"/>
                <a:gd name="T11" fmla="*/ 25 h 59"/>
                <a:gd name="T12" fmla="*/ 109 w 142"/>
                <a:gd name="T13" fmla="*/ 14 h 59"/>
                <a:gd name="T14" fmla="*/ 0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0" y="0"/>
                  </a:moveTo>
                  <a:lnTo>
                    <a:pt x="37" y="45"/>
                  </a:lnTo>
                  <a:lnTo>
                    <a:pt x="64" y="34"/>
                  </a:lnTo>
                  <a:lnTo>
                    <a:pt x="126" y="59"/>
                  </a:lnTo>
                  <a:lnTo>
                    <a:pt x="142" y="50"/>
                  </a:lnTo>
                  <a:lnTo>
                    <a:pt x="81" y="25"/>
                  </a:lnTo>
                  <a:lnTo>
                    <a:pt x="109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6" name="Freeform 47"/>
            <p:cNvSpPr>
              <a:spLocks noEditPoints="1"/>
            </p:cNvSpPr>
            <p:nvPr/>
          </p:nvSpPr>
          <p:spPr bwMode="auto">
            <a:xfrm>
              <a:off x="2620" y="1427"/>
              <a:ext cx="153" cy="67"/>
            </a:xfrm>
            <a:custGeom>
              <a:avLst/>
              <a:gdLst>
                <a:gd name="T0" fmla="*/ 0 w 153"/>
                <a:gd name="T1" fmla="*/ 3 h 67"/>
                <a:gd name="T2" fmla="*/ 0 w 153"/>
                <a:gd name="T3" fmla="*/ 8 h 67"/>
                <a:gd name="T4" fmla="*/ 36 w 153"/>
                <a:gd name="T5" fmla="*/ 53 h 67"/>
                <a:gd name="T6" fmla="*/ 44 w 153"/>
                <a:gd name="T7" fmla="*/ 53 h 67"/>
                <a:gd name="T8" fmla="*/ 69 w 153"/>
                <a:gd name="T9" fmla="*/ 44 h 67"/>
                <a:gd name="T10" fmla="*/ 128 w 153"/>
                <a:gd name="T11" fmla="*/ 67 h 67"/>
                <a:gd name="T12" fmla="*/ 133 w 153"/>
                <a:gd name="T13" fmla="*/ 67 h 67"/>
                <a:gd name="T14" fmla="*/ 150 w 153"/>
                <a:gd name="T15" fmla="*/ 61 h 67"/>
                <a:gd name="T16" fmla="*/ 153 w 153"/>
                <a:gd name="T17" fmla="*/ 55 h 67"/>
                <a:gd name="T18" fmla="*/ 153 w 153"/>
                <a:gd name="T19" fmla="*/ 55 h 67"/>
                <a:gd name="T20" fmla="*/ 150 w 153"/>
                <a:gd name="T21" fmla="*/ 50 h 67"/>
                <a:gd name="T22" fmla="*/ 103 w 153"/>
                <a:gd name="T23" fmla="*/ 30 h 67"/>
                <a:gd name="T24" fmla="*/ 117 w 153"/>
                <a:gd name="T25" fmla="*/ 25 h 67"/>
                <a:gd name="T26" fmla="*/ 119 w 153"/>
                <a:gd name="T27" fmla="*/ 22 h 67"/>
                <a:gd name="T28" fmla="*/ 119 w 153"/>
                <a:gd name="T29" fmla="*/ 19 h 67"/>
                <a:gd name="T30" fmla="*/ 119 w 153"/>
                <a:gd name="T31" fmla="*/ 19 h 67"/>
                <a:gd name="T32" fmla="*/ 114 w 153"/>
                <a:gd name="T33" fmla="*/ 14 h 67"/>
                <a:gd name="T34" fmla="*/ 5 w 153"/>
                <a:gd name="T35" fmla="*/ 0 h 67"/>
                <a:gd name="T36" fmla="*/ 0 w 153"/>
                <a:gd name="T37" fmla="*/ 3 h 67"/>
                <a:gd name="T38" fmla="*/ 19 w 153"/>
                <a:gd name="T39" fmla="*/ 11 h 67"/>
                <a:gd name="T40" fmla="*/ 92 w 153"/>
                <a:gd name="T41" fmla="*/ 22 h 67"/>
                <a:gd name="T42" fmla="*/ 86 w 153"/>
                <a:gd name="T43" fmla="*/ 25 h 67"/>
                <a:gd name="T44" fmla="*/ 83 w 153"/>
                <a:gd name="T45" fmla="*/ 28 h 67"/>
                <a:gd name="T46" fmla="*/ 80 w 153"/>
                <a:gd name="T47" fmla="*/ 30 h 67"/>
                <a:gd name="T48" fmla="*/ 83 w 153"/>
                <a:gd name="T49" fmla="*/ 33 h 67"/>
                <a:gd name="T50" fmla="*/ 86 w 153"/>
                <a:gd name="T51" fmla="*/ 36 h 67"/>
                <a:gd name="T52" fmla="*/ 133 w 153"/>
                <a:gd name="T53" fmla="*/ 55 h 67"/>
                <a:gd name="T54" fmla="*/ 131 w 153"/>
                <a:gd name="T55" fmla="*/ 55 h 67"/>
                <a:gd name="T56" fmla="*/ 72 w 153"/>
                <a:gd name="T57" fmla="*/ 33 h 67"/>
                <a:gd name="T58" fmla="*/ 67 w 153"/>
                <a:gd name="T59" fmla="*/ 33 h 67"/>
                <a:gd name="T60" fmla="*/ 44 w 153"/>
                <a:gd name="T61" fmla="*/ 42 h 67"/>
                <a:gd name="T62" fmla="*/ 19 w 153"/>
                <a:gd name="T63" fmla="*/ 11 h 6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67"/>
                <a:gd name="T98" fmla="*/ 153 w 153"/>
                <a:gd name="T99" fmla="*/ 67 h 6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67">
                  <a:moveTo>
                    <a:pt x="0" y="3"/>
                  </a:moveTo>
                  <a:lnTo>
                    <a:pt x="0" y="3"/>
                  </a:lnTo>
                  <a:lnTo>
                    <a:pt x="0" y="5"/>
                  </a:lnTo>
                  <a:lnTo>
                    <a:pt x="0" y="8"/>
                  </a:lnTo>
                  <a:lnTo>
                    <a:pt x="36" y="53"/>
                  </a:lnTo>
                  <a:lnTo>
                    <a:pt x="42" y="55"/>
                  </a:lnTo>
                  <a:lnTo>
                    <a:pt x="44" y="53"/>
                  </a:lnTo>
                  <a:lnTo>
                    <a:pt x="69" y="44"/>
                  </a:lnTo>
                  <a:lnTo>
                    <a:pt x="128" y="67"/>
                  </a:lnTo>
                  <a:lnTo>
                    <a:pt x="133" y="67"/>
                  </a:lnTo>
                  <a:lnTo>
                    <a:pt x="150" y="61"/>
                  </a:lnTo>
                  <a:lnTo>
                    <a:pt x="153" y="58"/>
                  </a:lnTo>
                  <a:lnTo>
                    <a:pt x="153" y="55"/>
                  </a:lnTo>
                  <a:lnTo>
                    <a:pt x="153" y="53"/>
                  </a:lnTo>
                  <a:lnTo>
                    <a:pt x="150" y="50"/>
                  </a:lnTo>
                  <a:lnTo>
                    <a:pt x="103" y="30"/>
                  </a:lnTo>
                  <a:lnTo>
                    <a:pt x="117" y="25"/>
                  </a:lnTo>
                  <a:lnTo>
                    <a:pt x="119" y="22"/>
                  </a:lnTo>
                  <a:lnTo>
                    <a:pt x="119" y="19"/>
                  </a:lnTo>
                  <a:lnTo>
                    <a:pt x="117" y="16"/>
                  </a:lnTo>
                  <a:lnTo>
                    <a:pt x="114" y="14"/>
                  </a:lnTo>
                  <a:lnTo>
                    <a:pt x="5" y="0"/>
                  </a:lnTo>
                  <a:lnTo>
                    <a:pt x="3" y="0"/>
                  </a:lnTo>
                  <a:lnTo>
                    <a:pt x="0" y="3"/>
                  </a:lnTo>
                  <a:close/>
                  <a:moveTo>
                    <a:pt x="19" y="11"/>
                  </a:moveTo>
                  <a:lnTo>
                    <a:pt x="19" y="11"/>
                  </a:lnTo>
                  <a:lnTo>
                    <a:pt x="92" y="22"/>
                  </a:lnTo>
                  <a:lnTo>
                    <a:pt x="86" y="25"/>
                  </a:lnTo>
                  <a:lnTo>
                    <a:pt x="83" y="28"/>
                  </a:lnTo>
                  <a:lnTo>
                    <a:pt x="80" y="30"/>
                  </a:lnTo>
                  <a:lnTo>
                    <a:pt x="83" y="33"/>
                  </a:lnTo>
                  <a:lnTo>
                    <a:pt x="86" y="36"/>
                  </a:lnTo>
                  <a:lnTo>
                    <a:pt x="133" y="55"/>
                  </a:lnTo>
                  <a:lnTo>
                    <a:pt x="131" y="55"/>
                  </a:lnTo>
                  <a:lnTo>
                    <a:pt x="72" y="33"/>
                  </a:lnTo>
                  <a:lnTo>
                    <a:pt x="67" y="33"/>
                  </a:lnTo>
                  <a:lnTo>
                    <a:pt x="44" y="42"/>
                  </a:lnTo>
                  <a:lnTo>
                    <a:pt x="19" y="11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7" name="Freeform 48"/>
            <p:cNvSpPr>
              <a:spLocks/>
            </p:cNvSpPr>
            <p:nvPr/>
          </p:nvSpPr>
          <p:spPr bwMode="auto">
            <a:xfrm>
              <a:off x="2461" y="1430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4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3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4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3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8" name="Freeform 49"/>
            <p:cNvSpPr>
              <a:spLocks noEditPoints="1"/>
            </p:cNvSpPr>
            <p:nvPr/>
          </p:nvSpPr>
          <p:spPr bwMode="auto">
            <a:xfrm>
              <a:off x="2456" y="1424"/>
              <a:ext cx="153" cy="70"/>
            </a:xfrm>
            <a:custGeom>
              <a:avLst/>
              <a:gdLst>
                <a:gd name="T0" fmla="*/ 125 w 153"/>
                <a:gd name="T1" fmla="*/ 0 h 70"/>
                <a:gd name="T2" fmla="*/ 69 w 153"/>
                <a:gd name="T3" fmla="*/ 25 h 70"/>
                <a:gd name="T4" fmla="*/ 44 w 153"/>
                <a:gd name="T5" fmla="*/ 14 h 70"/>
                <a:gd name="T6" fmla="*/ 38 w 153"/>
                <a:gd name="T7" fmla="*/ 17 h 70"/>
                <a:gd name="T8" fmla="*/ 2 w 153"/>
                <a:gd name="T9" fmla="*/ 61 h 70"/>
                <a:gd name="T10" fmla="*/ 0 w 153"/>
                <a:gd name="T11" fmla="*/ 67 h 70"/>
                <a:gd name="T12" fmla="*/ 2 w 153"/>
                <a:gd name="T13" fmla="*/ 70 h 70"/>
                <a:gd name="T14" fmla="*/ 114 w 153"/>
                <a:gd name="T15" fmla="*/ 56 h 70"/>
                <a:gd name="T16" fmla="*/ 119 w 153"/>
                <a:gd name="T17" fmla="*/ 53 h 70"/>
                <a:gd name="T18" fmla="*/ 119 w 153"/>
                <a:gd name="T19" fmla="*/ 50 h 70"/>
                <a:gd name="T20" fmla="*/ 119 w 153"/>
                <a:gd name="T21" fmla="*/ 50 h 70"/>
                <a:gd name="T22" fmla="*/ 116 w 153"/>
                <a:gd name="T23" fmla="*/ 45 h 70"/>
                <a:gd name="T24" fmla="*/ 103 w 153"/>
                <a:gd name="T25" fmla="*/ 39 h 70"/>
                <a:gd name="T26" fmla="*/ 147 w 153"/>
                <a:gd name="T27" fmla="*/ 19 h 70"/>
                <a:gd name="T28" fmla="*/ 150 w 153"/>
                <a:gd name="T29" fmla="*/ 17 h 70"/>
                <a:gd name="T30" fmla="*/ 153 w 153"/>
                <a:gd name="T31" fmla="*/ 14 h 70"/>
                <a:gd name="T32" fmla="*/ 150 w 153"/>
                <a:gd name="T33" fmla="*/ 11 h 70"/>
                <a:gd name="T34" fmla="*/ 130 w 153"/>
                <a:gd name="T35" fmla="*/ 0 h 70"/>
                <a:gd name="T36" fmla="*/ 125 w 153"/>
                <a:gd name="T37" fmla="*/ 0 h 70"/>
                <a:gd name="T38" fmla="*/ 72 w 153"/>
                <a:gd name="T39" fmla="*/ 36 h 70"/>
                <a:gd name="T40" fmla="*/ 128 w 153"/>
                <a:gd name="T41" fmla="*/ 11 h 70"/>
                <a:gd name="T42" fmla="*/ 130 w 153"/>
                <a:gd name="T43" fmla="*/ 14 h 70"/>
                <a:gd name="T44" fmla="*/ 83 w 153"/>
                <a:gd name="T45" fmla="*/ 33 h 70"/>
                <a:gd name="T46" fmla="*/ 83 w 153"/>
                <a:gd name="T47" fmla="*/ 33 h 70"/>
                <a:gd name="T48" fmla="*/ 80 w 153"/>
                <a:gd name="T49" fmla="*/ 39 h 70"/>
                <a:gd name="T50" fmla="*/ 83 w 153"/>
                <a:gd name="T51" fmla="*/ 42 h 70"/>
                <a:gd name="T52" fmla="*/ 83 w 153"/>
                <a:gd name="T53" fmla="*/ 42 h 70"/>
                <a:gd name="T54" fmla="*/ 91 w 153"/>
                <a:gd name="T55" fmla="*/ 47 h 70"/>
                <a:gd name="T56" fmla="*/ 19 w 153"/>
                <a:gd name="T57" fmla="*/ 56 h 70"/>
                <a:gd name="T58" fmla="*/ 44 w 153"/>
                <a:gd name="T59" fmla="*/ 28 h 70"/>
                <a:gd name="T60" fmla="*/ 66 w 153"/>
                <a:gd name="T61" fmla="*/ 36 h 70"/>
                <a:gd name="T62" fmla="*/ 72 w 153"/>
                <a:gd name="T63" fmla="*/ 36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25" y="0"/>
                  </a:moveTo>
                  <a:lnTo>
                    <a:pt x="125" y="0"/>
                  </a:lnTo>
                  <a:lnTo>
                    <a:pt x="69" y="25"/>
                  </a:lnTo>
                  <a:lnTo>
                    <a:pt x="44" y="14"/>
                  </a:lnTo>
                  <a:lnTo>
                    <a:pt x="41" y="14"/>
                  </a:lnTo>
                  <a:lnTo>
                    <a:pt x="38" y="17"/>
                  </a:lnTo>
                  <a:lnTo>
                    <a:pt x="2" y="61"/>
                  </a:lnTo>
                  <a:lnTo>
                    <a:pt x="0" y="64"/>
                  </a:lnTo>
                  <a:lnTo>
                    <a:pt x="0" y="67"/>
                  </a:lnTo>
                  <a:lnTo>
                    <a:pt x="2" y="70"/>
                  </a:lnTo>
                  <a:lnTo>
                    <a:pt x="5" y="70"/>
                  </a:lnTo>
                  <a:lnTo>
                    <a:pt x="114" y="56"/>
                  </a:lnTo>
                  <a:lnTo>
                    <a:pt x="119" y="53"/>
                  </a:lnTo>
                  <a:lnTo>
                    <a:pt x="119" y="50"/>
                  </a:lnTo>
                  <a:lnTo>
                    <a:pt x="119" y="47"/>
                  </a:lnTo>
                  <a:lnTo>
                    <a:pt x="116" y="45"/>
                  </a:lnTo>
                  <a:lnTo>
                    <a:pt x="103" y="39"/>
                  </a:lnTo>
                  <a:lnTo>
                    <a:pt x="147" y="19"/>
                  </a:lnTo>
                  <a:lnTo>
                    <a:pt x="150" y="17"/>
                  </a:lnTo>
                  <a:lnTo>
                    <a:pt x="153" y="14"/>
                  </a:lnTo>
                  <a:lnTo>
                    <a:pt x="150" y="11"/>
                  </a:lnTo>
                  <a:lnTo>
                    <a:pt x="147" y="8"/>
                  </a:lnTo>
                  <a:lnTo>
                    <a:pt x="130" y="0"/>
                  </a:lnTo>
                  <a:lnTo>
                    <a:pt x="125" y="0"/>
                  </a:lnTo>
                  <a:close/>
                  <a:moveTo>
                    <a:pt x="72" y="36"/>
                  </a:moveTo>
                  <a:lnTo>
                    <a:pt x="72" y="36"/>
                  </a:lnTo>
                  <a:lnTo>
                    <a:pt x="128" y="11"/>
                  </a:lnTo>
                  <a:lnTo>
                    <a:pt x="130" y="14"/>
                  </a:lnTo>
                  <a:lnTo>
                    <a:pt x="83" y="33"/>
                  </a:lnTo>
                  <a:lnTo>
                    <a:pt x="80" y="39"/>
                  </a:lnTo>
                  <a:lnTo>
                    <a:pt x="83" y="42"/>
                  </a:lnTo>
                  <a:lnTo>
                    <a:pt x="91" y="47"/>
                  </a:lnTo>
                  <a:lnTo>
                    <a:pt x="19" y="56"/>
                  </a:lnTo>
                  <a:lnTo>
                    <a:pt x="44" y="28"/>
                  </a:lnTo>
                  <a:lnTo>
                    <a:pt x="66" y="36"/>
                  </a:lnTo>
                  <a:lnTo>
                    <a:pt x="72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89" name="Freeform 50"/>
            <p:cNvSpPr>
              <a:spLocks/>
            </p:cNvSpPr>
            <p:nvPr/>
          </p:nvSpPr>
          <p:spPr bwMode="auto">
            <a:xfrm>
              <a:off x="2625" y="1363"/>
              <a:ext cx="142" cy="58"/>
            </a:xfrm>
            <a:custGeom>
              <a:avLst/>
              <a:gdLst>
                <a:gd name="T0" fmla="*/ 142 w 142"/>
                <a:gd name="T1" fmla="*/ 0 h 58"/>
                <a:gd name="T2" fmla="*/ 34 w 142"/>
                <a:gd name="T3" fmla="*/ 16 h 58"/>
                <a:gd name="T4" fmla="*/ 62 w 142"/>
                <a:gd name="T5" fmla="*/ 27 h 58"/>
                <a:gd name="T6" fmla="*/ 0 w 142"/>
                <a:gd name="T7" fmla="*/ 53 h 58"/>
                <a:gd name="T8" fmla="*/ 17 w 142"/>
                <a:gd name="T9" fmla="*/ 58 h 58"/>
                <a:gd name="T10" fmla="*/ 78 w 142"/>
                <a:gd name="T11" fmla="*/ 33 h 58"/>
                <a:gd name="T12" fmla="*/ 106 w 142"/>
                <a:gd name="T13" fmla="*/ 44 h 58"/>
                <a:gd name="T14" fmla="*/ 142 w 142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142" y="0"/>
                  </a:moveTo>
                  <a:lnTo>
                    <a:pt x="34" y="16"/>
                  </a:lnTo>
                  <a:lnTo>
                    <a:pt x="62" y="27"/>
                  </a:lnTo>
                  <a:lnTo>
                    <a:pt x="0" y="53"/>
                  </a:lnTo>
                  <a:lnTo>
                    <a:pt x="17" y="58"/>
                  </a:lnTo>
                  <a:lnTo>
                    <a:pt x="78" y="33"/>
                  </a:lnTo>
                  <a:lnTo>
                    <a:pt x="106" y="44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0" name="Freeform 51"/>
            <p:cNvSpPr>
              <a:spLocks noEditPoints="1"/>
            </p:cNvSpPr>
            <p:nvPr/>
          </p:nvSpPr>
          <p:spPr bwMode="auto">
            <a:xfrm>
              <a:off x="2620" y="1357"/>
              <a:ext cx="153" cy="70"/>
            </a:xfrm>
            <a:custGeom>
              <a:avLst/>
              <a:gdLst>
                <a:gd name="T0" fmla="*/ 39 w 153"/>
                <a:gd name="T1" fmla="*/ 17 h 70"/>
                <a:gd name="T2" fmla="*/ 33 w 153"/>
                <a:gd name="T3" fmla="*/ 17 h 70"/>
                <a:gd name="T4" fmla="*/ 33 w 153"/>
                <a:gd name="T5" fmla="*/ 20 h 70"/>
                <a:gd name="T6" fmla="*/ 33 w 153"/>
                <a:gd name="T7" fmla="*/ 22 h 70"/>
                <a:gd name="T8" fmla="*/ 36 w 153"/>
                <a:gd name="T9" fmla="*/ 28 h 70"/>
                <a:gd name="T10" fmla="*/ 50 w 153"/>
                <a:gd name="T11" fmla="*/ 33 h 70"/>
                <a:gd name="T12" fmla="*/ 3 w 153"/>
                <a:gd name="T13" fmla="*/ 53 h 70"/>
                <a:gd name="T14" fmla="*/ 0 w 153"/>
                <a:gd name="T15" fmla="*/ 56 h 70"/>
                <a:gd name="T16" fmla="*/ 0 w 153"/>
                <a:gd name="T17" fmla="*/ 59 h 70"/>
                <a:gd name="T18" fmla="*/ 0 w 153"/>
                <a:gd name="T19" fmla="*/ 61 h 70"/>
                <a:gd name="T20" fmla="*/ 19 w 153"/>
                <a:gd name="T21" fmla="*/ 70 h 70"/>
                <a:gd name="T22" fmla="*/ 25 w 153"/>
                <a:gd name="T23" fmla="*/ 70 h 70"/>
                <a:gd name="T24" fmla="*/ 83 w 153"/>
                <a:gd name="T25" fmla="*/ 45 h 70"/>
                <a:gd name="T26" fmla="*/ 108 w 153"/>
                <a:gd name="T27" fmla="*/ 56 h 70"/>
                <a:gd name="T28" fmla="*/ 111 w 153"/>
                <a:gd name="T29" fmla="*/ 56 h 70"/>
                <a:gd name="T30" fmla="*/ 150 w 153"/>
                <a:gd name="T31" fmla="*/ 11 h 70"/>
                <a:gd name="T32" fmla="*/ 153 w 153"/>
                <a:gd name="T33" fmla="*/ 8 h 70"/>
                <a:gd name="T34" fmla="*/ 153 w 153"/>
                <a:gd name="T35" fmla="*/ 3 h 70"/>
                <a:gd name="T36" fmla="*/ 147 w 153"/>
                <a:gd name="T37" fmla="*/ 0 h 70"/>
                <a:gd name="T38" fmla="*/ 133 w 153"/>
                <a:gd name="T39" fmla="*/ 14 h 70"/>
                <a:gd name="T40" fmla="*/ 108 w 153"/>
                <a:gd name="T41" fmla="*/ 45 h 70"/>
                <a:gd name="T42" fmla="*/ 86 w 153"/>
                <a:gd name="T43" fmla="*/ 33 h 70"/>
                <a:gd name="T44" fmla="*/ 80 w 153"/>
                <a:gd name="T45" fmla="*/ 33 h 70"/>
                <a:gd name="T46" fmla="*/ 22 w 153"/>
                <a:gd name="T47" fmla="*/ 59 h 70"/>
                <a:gd name="T48" fmla="*/ 19 w 153"/>
                <a:gd name="T49" fmla="*/ 59 h 70"/>
                <a:gd name="T50" fmla="*/ 69 w 153"/>
                <a:gd name="T51" fmla="*/ 39 h 70"/>
                <a:gd name="T52" fmla="*/ 69 w 153"/>
                <a:gd name="T53" fmla="*/ 36 h 70"/>
                <a:gd name="T54" fmla="*/ 72 w 153"/>
                <a:gd name="T55" fmla="*/ 33 h 70"/>
                <a:gd name="T56" fmla="*/ 69 w 153"/>
                <a:gd name="T57" fmla="*/ 31 h 70"/>
                <a:gd name="T58" fmla="*/ 69 w 153"/>
                <a:gd name="T59" fmla="*/ 28 h 70"/>
                <a:gd name="T60" fmla="*/ 61 w 153"/>
                <a:gd name="T61" fmla="*/ 25 h 70"/>
                <a:gd name="T62" fmla="*/ 133 w 153"/>
                <a:gd name="T63" fmla="*/ 14 h 7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53"/>
                <a:gd name="T97" fmla="*/ 0 h 70"/>
                <a:gd name="T98" fmla="*/ 153 w 153"/>
                <a:gd name="T99" fmla="*/ 70 h 7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53" h="70">
                  <a:moveTo>
                    <a:pt x="147" y="0"/>
                  </a:moveTo>
                  <a:lnTo>
                    <a:pt x="39" y="17"/>
                  </a:lnTo>
                  <a:lnTo>
                    <a:pt x="33" y="17"/>
                  </a:lnTo>
                  <a:lnTo>
                    <a:pt x="33" y="20"/>
                  </a:lnTo>
                  <a:lnTo>
                    <a:pt x="33" y="22"/>
                  </a:lnTo>
                  <a:lnTo>
                    <a:pt x="33" y="25"/>
                  </a:lnTo>
                  <a:lnTo>
                    <a:pt x="36" y="28"/>
                  </a:lnTo>
                  <a:lnTo>
                    <a:pt x="50" y="33"/>
                  </a:lnTo>
                  <a:lnTo>
                    <a:pt x="3" y="53"/>
                  </a:lnTo>
                  <a:lnTo>
                    <a:pt x="0" y="56"/>
                  </a:lnTo>
                  <a:lnTo>
                    <a:pt x="0" y="59"/>
                  </a:lnTo>
                  <a:lnTo>
                    <a:pt x="0" y="61"/>
                  </a:lnTo>
                  <a:lnTo>
                    <a:pt x="3" y="64"/>
                  </a:lnTo>
                  <a:lnTo>
                    <a:pt x="19" y="70"/>
                  </a:lnTo>
                  <a:lnTo>
                    <a:pt x="25" y="70"/>
                  </a:lnTo>
                  <a:lnTo>
                    <a:pt x="83" y="45"/>
                  </a:lnTo>
                  <a:lnTo>
                    <a:pt x="108" y="56"/>
                  </a:lnTo>
                  <a:lnTo>
                    <a:pt x="111" y="56"/>
                  </a:lnTo>
                  <a:lnTo>
                    <a:pt x="114" y="53"/>
                  </a:lnTo>
                  <a:lnTo>
                    <a:pt x="150" y="11"/>
                  </a:lnTo>
                  <a:lnTo>
                    <a:pt x="153" y="8"/>
                  </a:lnTo>
                  <a:lnTo>
                    <a:pt x="153" y="3"/>
                  </a:lnTo>
                  <a:lnTo>
                    <a:pt x="150" y="3"/>
                  </a:lnTo>
                  <a:lnTo>
                    <a:pt x="147" y="0"/>
                  </a:lnTo>
                  <a:close/>
                  <a:moveTo>
                    <a:pt x="133" y="14"/>
                  </a:moveTo>
                  <a:lnTo>
                    <a:pt x="133" y="14"/>
                  </a:lnTo>
                  <a:lnTo>
                    <a:pt x="108" y="45"/>
                  </a:lnTo>
                  <a:lnTo>
                    <a:pt x="86" y="33"/>
                  </a:lnTo>
                  <a:lnTo>
                    <a:pt x="80" y="33"/>
                  </a:lnTo>
                  <a:lnTo>
                    <a:pt x="22" y="59"/>
                  </a:lnTo>
                  <a:lnTo>
                    <a:pt x="19" y="59"/>
                  </a:lnTo>
                  <a:lnTo>
                    <a:pt x="69" y="39"/>
                  </a:lnTo>
                  <a:lnTo>
                    <a:pt x="69" y="36"/>
                  </a:lnTo>
                  <a:lnTo>
                    <a:pt x="72" y="33"/>
                  </a:lnTo>
                  <a:lnTo>
                    <a:pt x="69" y="31"/>
                  </a:lnTo>
                  <a:lnTo>
                    <a:pt x="69" y="28"/>
                  </a:lnTo>
                  <a:lnTo>
                    <a:pt x="61" y="25"/>
                  </a:lnTo>
                  <a:lnTo>
                    <a:pt x="133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1" name="Freeform 52"/>
            <p:cNvSpPr>
              <a:spLocks/>
            </p:cNvSpPr>
            <p:nvPr/>
          </p:nvSpPr>
          <p:spPr bwMode="auto">
            <a:xfrm>
              <a:off x="2458" y="1357"/>
              <a:ext cx="142" cy="56"/>
            </a:xfrm>
            <a:custGeom>
              <a:avLst/>
              <a:gdLst>
                <a:gd name="T0" fmla="*/ 142 w 142"/>
                <a:gd name="T1" fmla="*/ 56 h 56"/>
                <a:gd name="T2" fmla="*/ 106 w 142"/>
                <a:gd name="T3" fmla="*/ 14 h 56"/>
                <a:gd name="T4" fmla="*/ 78 w 142"/>
                <a:gd name="T5" fmla="*/ 25 h 56"/>
                <a:gd name="T6" fmla="*/ 20 w 142"/>
                <a:gd name="T7" fmla="*/ 0 h 56"/>
                <a:gd name="T8" fmla="*/ 0 w 142"/>
                <a:gd name="T9" fmla="*/ 8 h 56"/>
                <a:gd name="T10" fmla="*/ 59 w 142"/>
                <a:gd name="T11" fmla="*/ 31 h 56"/>
                <a:gd name="T12" fmla="*/ 34 w 142"/>
                <a:gd name="T13" fmla="*/ 42 h 56"/>
                <a:gd name="T14" fmla="*/ 142 w 142"/>
                <a:gd name="T15" fmla="*/ 56 h 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6"/>
                <a:gd name="T26" fmla="*/ 142 w 142"/>
                <a:gd name="T27" fmla="*/ 56 h 5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6">
                  <a:moveTo>
                    <a:pt x="142" y="56"/>
                  </a:moveTo>
                  <a:lnTo>
                    <a:pt x="106" y="14"/>
                  </a:lnTo>
                  <a:lnTo>
                    <a:pt x="78" y="25"/>
                  </a:lnTo>
                  <a:lnTo>
                    <a:pt x="20" y="0"/>
                  </a:lnTo>
                  <a:lnTo>
                    <a:pt x="0" y="8"/>
                  </a:lnTo>
                  <a:lnTo>
                    <a:pt x="59" y="31"/>
                  </a:lnTo>
                  <a:lnTo>
                    <a:pt x="34" y="42"/>
                  </a:lnTo>
                  <a:lnTo>
                    <a:pt x="142" y="5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2" name="Freeform 53"/>
            <p:cNvSpPr>
              <a:spLocks noEditPoints="1"/>
            </p:cNvSpPr>
            <p:nvPr/>
          </p:nvSpPr>
          <p:spPr bwMode="auto">
            <a:xfrm>
              <a:off x="2456" y="1357"/>
              <a:ext cx="147" cy="59"/>
            </a:xfrm>
            <a:custGeom>
              <a:avLst/>
              <a:gdLst>
                <a:gd name="T0" fmla="*/ 2 w 147"/>
                <a:gd name="T1" fmla="*/ 6 h 59"/>
                <a:gd name="T2" fmla="*/ 0 w 147"/>
                <a:gd name="T3" fmla="*/ 8 h 59"/>
                <a:gd name="T4" fmla="*/ 0 w 147"/>
                <a:gd name="T5" fmla="*/ 8 h 59"/>
                <a:gd name="T6" fmla="*/ 58 w 147"/>
                <a:gd name="T7" fmla="*/ 31 h 59"/>
                <a:gd name="T8" fmla="*/ 58 w 147"/>
                <a:gd name="T9" fmla="*/ 31 h 59"/>
                <a:gd name="T10" fmla="*/ 30 w 147"/>
                <a:gd name="T11" fmla="*/ 42 h 59"/>
                <a:gd name="T12" fmla="*/ 147 w 147"/>
                <a:gd name="T13" fmla="*/ 59 h 59"/>
                <a:gd name="T14" fmla="*/ 108 w 147"/>
                <a:gd name="T15" fmla="*/ 11 h 59"/>
                <a:gd name="T16" fmla="*/ 80 w 147"/>
                <a:gd name="T17" fmla="*/ 22 h 59"/>
                <a:gd name="T18" fmla="*/ 22 w 147"/>
                <a:gd name="T19" fmla="*/ 0 h 59"/>
                <a:gd name="T20" fmla="*/ 2 w 147"/>
                <a:gd name="T21" fmla="*/ 6 h 59"/>
                <a:gd name="T22" fmla="*/ 22 w 147"/>
                <a:gd name="T23" fmla="*/ 3 h 59"/>
                <a:gd name="T24" fmla="*/ 80 w 147"/>
                <a:gd name="T25" fmla="*/ 25 h 59"/>
                <a:gd name="T26" fmla="*/ 80 w 147"/>
                <a:gd name="T27" fmla="*/ 25 h 59"/>
                <a:gd name="T28" fmla="*/ 105 w 147"/>
                <a:gd name="T29" fmla="*/ 14 h 59"/>
                <a:gd name="T30" fmla="*/ 105 w 147"/>
                <a:gd name="T31" fmla="*/ 14 h 59"/>
                <a:gd name="T32" fmla="*/ 139 w 147"/>
                <a:gd name="T33" fmla="*/ 56 h 59"/>
                <a:gd name="T34" fmla="*/ 139 w 147"/>
                <a:gd name="T35" fmla="*/ 56 h 59"/>
                <a:gd name="T36" fmla="*/ 41 w 147"/>
                <a:gd name="T37" fmla="*/ 42 h 59"/>
                <a:gd name="T38" fmla="*/ 41 w 147"/>
                <a:gd name="T39" fmla="*/ 42 h 59"/>
                <a:gd name="T40" fmla="*/ 66 w 147"/>
                <a:gd name="T41" fmla="*/ 31 h 59"/>
                <a:gd name="T42" fmla="*/ 66 w 147"/>
                <a:gd name="T43" fmla="*/ 31 h 59"/>
                <a:gd name="T44" fmla="*/ 8 w 147"/>
                <a:gd name="T45" fmla="*/ 8 h 59"/>
                <a:gd name="T46" fmla="*/ 8 w 147"/>
                <a:gd name="T47" fmla="*/ 8 h 59"/>
                <a:gd name="T48" fmla="*/ 22 w 147"/>
                <a:gd name="T49" fmla="*/ 3 h 59"/>
                <a:gd name="T50" fmla="*/ 22 w 147"/>
                <a:gd name="T51" fmla="*/ 3 h 59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47"/>
                <a:gd name="T79" fmla="*/ 0 h 59"/>
                <a:gd name="T80" fmla="*/ 147 w 147"/>
                <a:gd name="T81" fmla="*/ 59 h 59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47" h="59">
                  <a:moveTo>
                    <a:pt x="2" y="6"/>
                  </a:moveTo>
                  <a:lnTo>
                    <a:pt x="0" y="8"/>
                  </a:lnTo>
                  <a:lnTo>
                    <a:pt x="58" y="31"/>
                  </a:lnTo>
                  <a:lnTo>
                    <a:pt x="30" y="42"/>
                  </a:lnTo>
                  <a:lnTo>
                    <a:pt x="147" y="59"/>
                  </a:lnTo>
                  <a:lnTo>
                    <a:pt x="108" y="11"/>
                  </a:lnTo>
                  <a:lnTo>
                    <a:pt x="80" y="22"/>
                  </a:lnTo>
                  <a:lnTo>
                    <a:pt x="22" y="0"/>
                  </a:lnTo>
                  <a:lnTo>
                    <a:pt x="2" y="6"/>
                  </a:lnTo>
                  <a:close/>
                  <a:moveTo>
                    <a:pt x="22" y="3"/>
                  </a:moveTo>
                  <a:lnTo>
                    <a:pt x="80" y="25"/>
                  </a:lnTo>
                  <a:lnTo>
                    <a:pt x="105" y="14"/>
                  </a:lnTo>
                  <a:lnTo>
                    <a:pt x="139" y="56"/>
                  </a:lnTo>
                  <a:lnTo>
                    <a:pt x="41" y="42"/>
                  </a:lnTo>
                  <a:lnTo>
                    <a:pt x="66" y="31"/>
                  </a:lnTo>
                  <a:lnTo>
                    <a:pt x="8" y="8"/>
                  </a:lnTo>
                  <a:lnTo>
                    <a:pt x="22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3" name="Freeform 54"/>
            <p:cNvSpPr>
              <a:spLocks/>
            </p:cNvSpPr>
            <p:nvPr/>
          </p:nvSpPr>
          <p:spPr bwMode="auto">
            <a:xfrm>
              <a:off x="2625" y="1424"/>
              <a:ext cx="145" cy="58"/>
            </a:xfrm>
            <a:custGeom>
              <a:avLst/>
              <a:gdLst>
                <a:gd name="T0" fmla="*/ 0 w 145"/>
                <a:gd name="T1" fmla="*/ 0 h 58"/>
                <a:gd name="T2" fmla="*/ 37 w 145"/>
                <a:gd name="T3" fmla="*/ 45 h 58"/>
                <a:gd name="T4" fmla="*/ 64 w 145"/>
                <a:gd name="T5" fmla="*/ 33 h 58"/>
                <a:gd name="T6" fmla="*/ 126 w 145"/>
                <a:gd name="T7" fmla="*/ 58 h 58"/>
                <a:gd name="T8" fmla="*/ 145 w 145"/>
                <a:gd name="T9" fmla="*/ 53 h 58"/>
                <a:gd name="T10" fmla="*/ 81 w 145"/>
                <a:gd name="T11" fmla="*/ 28 h 58"/>
                <a:gd name="T12" fmla="*/ 109 w 145"/>
                <a:gd name="T13" fmla="*/ 17 h 58"/>
                <a:gd name="T14" fmla="*/ 0 w 145"/>
                <a:gd name="T15" fmla="*/ 0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"/>
                <a:gd name="T25" fmla="*/ 0 h 58"/>
                <a:gd name="T26" fmla="*/ 145 w 145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" h="58">
                  <a:moveTo>
                    <a:pt x="0" y="0"/>
                  </a:moveTo>
                  <a:lnTo>
                    <a:pt x="37" y="45"/>
                  </a:lnTo>
                  <a:lnTo>
                    <a:pt x="64" y="33"/>
                  </a:lnTo>
                  <a:lnTo>
                    <a:pt x="126" y="58"/>
                  </a:lnTo>
                  <a:lnTo>
                    <a:pt x="145" y="53"/>
                  </a:lnTo>
                  <a:lnTo>
                    <a:pt x="81" y="28"/>
                  </a:lnTo>
                  <a:lnTo>
                    <a:pt x="109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4" name="Freeform 55"/>
            <p:cNvSpPr>
              <a:spLocks noEditPoints="1"/>
            </p:cNvSpPr>
            <p:nvPr/>
          </p:nvSpPr>
          <p:spPr bwMode="auto">
            <a:xfrm>
              <a:off x="2623" y="1424"/>
              <a:ext cx="150" cy="61"/>
            </a:xfrm>
            <a:custGeom>
              <a:avLst/>
              <a:gdLst>
                <a:gd name="T0" fmla="*/ 2 w 150"/>
                <a:gd name="T1" fmla="*/ 3 h 61"/>
                <a:gd name="T2" fmla="*/ 39 w 150"/>
                <a:gd name="T3" fmla="*/ 47 h 61"/>
                <a:gd name="T4" fmla="*/ 66 w 150"/>
                <a:gd name="T5" fmla="*/ 36 h 61"/>
                <a:gd name="T6" fmla="*/ 128 w 150"/>
                <a:gd name="T7" fmla="*/ 61 h 61"/>
                <a:gd name="T8" fmla="*/ 147 w 150"/>
                <a:gd name="T9" fmla="*/ 53 h 61"/>
                <a:gd name="T10" fmla="*/ 150 w 150"/>
                <a:gd name="T11" fmla="*/ 53 h 61"/>
                <a:gd name="T12" fmla="*/ 150 w 150"/>
                <a:gd name="T13" fmla="*/ 53 h 61"/>
                <a:gd name="T14" fmla="*/ 89 w 150"/>
                <a:gd name="T15" fmla="*/ 28 h 61"/>
                <a:gd name="T16" fmla="*/ 89 w 150"/>
                <a:gd name="T17" fmla="*/ 28 h 61"/>
                <a:gd name="T18" fmla="*/ 116 w 150"/>
                <a:gd name="T19" fmla="*/ 14 h 61"/>
                <a:gd name="T20" fmla="*/ 0 w 150"/>
                <a:gd name="T21" fmla="*/ 0 h 61"/>
                <a:gd name="T22" fmla="*/ 2 w 150"/>
                <a:gd name="T23" fmla="*/ 3 h 61"/>
                <a:gd name="T24" fmla="*/ 5 w 150"/>
                <a:gd name="T25" fmla="*/ 3 h 61"/>
                <a:gd name="T26" fmla="*/ 5 w 150"/>
                <a:gd name="T27" fmla="*/ 3 h 61"/>
                <a:gd name="T28" fmla="*/ 105 w 150"/>
                <a:gd name="T29" fmla="*/ 17 h 61"/>
                <a:gd name="T30" fmla="*/ 105 w 150"/>
                <a:gd name="T31" fmla="*/ 17 h 61"/>
                <a:gd name="T32" fmla="*/ 80 w 150"/>
                <a:gd name="T33" fmla="*/ 28 h 61"/>
                <a:gd name="T34" fmla="*/ 80 w 150"/>
                <a:gd name="T35" fmla="*/ 28 h 61"/>
                <a:gd name="T36" fmla="*/ 142 w 150"/>
                <a:gd name="T37" fmla="*/ 53 h 61"/>
                <a:gd name="T38" fmla="*/ 142 w 150"/>
                <a:gd name="T39" fmla="*/ 53 h 61"/>
                <a:gd name="T40" fmla="*/ 128 w 150"/>
                <a:gd name="T41" fmla="*/ 58 h 61"/>
                <a:gd name="T42" fmla="*/ 66 w 150"/>
                <a:gd name="T43" fmla="*/ 33 h 61"/>
                <a:gd name="T44" fmla="*/ 66 w 150"/>
                <a:gd name="T45" fmla="*/ 33 h 61"/>
                <a:gd name="T46" fmla="*/ 39 w 150"/>
                <a:gd name="T47" fmla="*/ 45 h 61"/>
                <a:gd name="T48" fmla="*/ 39 w 150"/>
                <a:gd name="T49" fmla="*/ 45 h 61"/>
                <a:gd name="T50" fmla="*/ 5 w 150"/>
                <a:gd name="T51" fmla="*/ 3 h 61"/>
                <a:gd name="T52" fmla="*/ 5 w 150"/>
                <a:gd name="T53" fmla="*/ 3 h 61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150"/>
                <a:gd name="T82" fmla="*/ 0 h 61"/>
                <a:gd name="T83" fmla="*/ 150 w 150"/>
                <a:gd name="T84" fmla="*/ 61 h 61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150" h="61">
                  <a:moveTo>
                    <a:pt x="2" y="3"/>
                  </a:moveTo>
                  <a:lnTo>
                    <a:pt x="39" y="47"/>
                  </a:lnTo>
                  <a:lnTo>
                    <a:pt x="66" y="36"/>
                  </a:lnTo>
                  <a:lnTo>
                    <a:pt x="128" y="61"/>
                  </a:lnTo>
                  <a:lnTo>
                    <a:pt x="147" y="53"/>
                  </a:lnTo>
                  <a:lnTo>
                    <a:pt x="150" y="53"/>
                  </a:lnTo>
                  <a:lnTo>
                    <a:pt x="89" y="28"/>
                  </a:lnTo>
                  <a:lnTo>
                    <a:pt x="116" y="14"/>
                  </a:lnTo>
                  <a:lnTo>
                    <a:pt x="0" y="0"/>
                  </a:lnTo>
                  <a:lnTo>
                    <a:pt x="2" y="3"/>
                  </a:lnTo>
                  <a:close/>
                  <a:moveTo>
                    <a:pt x="5" y="3"/>
                  </a:moveTo>
                  <a:lnTo>
                    <a:pt x="5" y="3"/>
                  </a:lnTo>
                  <a:lnTo>
                    <a:pt x="105" y="17"/>
                  </a:lnTo>
                  <a:lnTo>
                    <a:pt x="80" y="28"/>
                  </a:lnTo>
                  <a:lnTo>
                    <a:pt x="142" y="53"/>
                  </a:lnTo>
                  <a:lnTo>
                    <a:pt x="128" y="58"/>
                  </a:lnTo>
                  <a:lnTo>
                    <a:pt x="66" y="33"/>
                  </a:lnTo>
                  <a:lnTo>
                    <a:pt x="39" y="45"/>
                  </a:lnTo>
                  <a:lnTo>
                    <a:pt x="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5" name="Freeform 56"/>
            <p:cNvSpPr>
              <a:spLocks/>
            </p:cNvSpPr>
            <p:nvPr/>
          </p:nvSpPr>
          <p:spPr bwMode="auto">
            <a:xfrm>
              <a:off x="2461" y="1424"/>
              <a:ext cx="142" cy="58"/>
            </a:xfrm>
            <a:custGeom>
              <a:avLst/>
              <a:gdLst>
                <a:gd name="T0" fmla="*/ 0 w 142"/>
                <a:gd name="T1" fmla="*/ 58 h 58"/>
                <a:gd name="T2" fmla="*/ 109 w 142"/>
                <a:gd name="T3" fmla="*/ 45 h 58"/>
                <a:gd name="T4" fmla="*/ 81 w 142"/>
                <a:gd name="T5" fmla="*/ 33 h 58"/>
                <a:gd name="T6" fmla="*/ 142 w 142"/>
                <a:gd name="T7" fmla="*/ 8 h 58"/>
                <a:gd name="T8" fmla="*/ 123 w 142"/>
                <a:gd name="T9" fmla="*/ 0 h 58"/>
                <a:gd name="T10" fmla="*/ 64 w 142"/>
                <a:gd name="T11" fmla="*/ 25 h 58"/>
                <a:gd name="T12" fmla="*/ 36 w 142"/>
                <a:gd name="T13" fmla="*/ 14 h 58"/>
                <a:gd name="T14" fmla="*/ 0 w 142"/>
                <a:gd name="T15" fmla="*/ 58 h 5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8"/>
                <a:gd name="T26" fmla="*/ 142 w 142"/>
                <a:gd name="T27" fmla="*/ 58 h 5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8">
                  <a:moveTo>
                    <a:pt x="0" y="58"/>
                  </a:moveTo>
                  <a:lnTo>
                    <a:pt x="109" y="45"/>
                  </a:lnTo>
                  <a:lnTo>
                    <a:pt x="81" y="33"/>
                  </a:lnTo>
                  <a:lnTo>
                    <a:pt x="142" y="8"/>
                  </a:lnTo>
                  <a:lnTo>
                    <a:pt x="123" y="0"/>
                  </a:lnTo>
                  <a:lnTo>
                    <a:pt x="64" y="25"/>
                  </a:lnTo>
                  <a:lnTo>
                    <a:pt x="36" y="14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6" name="Freeform 57"/>
            <p:cNvSpPr>
              <a:spLocks noEditPoints="1"/>
            </p:cNvSpPr>
            <p:nvPr/>
          </p:nvSpPr>
          <p:spPr bwMode="auto">
            <a:xfrm>
              <a:off x="2458" y="1424"/>
              <a:ext cx="148" cy="61"/>
            </a:xfrm>
            <a:custGeom>
              <a:avLst/>
              <a:gdLst>
                <a:gd name="T0" fmla="*/ 67 w 148"/>
                <a:gd name="T1" fmla="*/ 25 h 61"/>
                <a:gd name="T2" fmla="*/ 39 w 148"/>
                <a:gd name="T3" fmla="*/ 14 h 61"/>
                <a:gd name="T4" fmla="*/ 0 w 148"/>
                <a:gd name="T5" fmla="*/ 61 h 61"/>
                <a:gd name="T6" fmla="*/ 117 w 148"/>
                <a:gd name="T7" fmla="*/ 45 h 61"/>
                <a:gd name="T8" fmla="*/ 117 w 148"/>
                <a:gd name="T9" fmla="*/ 45 h 61"/>
                <a:gd name="T10" fmla="*/ 89 w 148"/>
                <a:gd name="T11" fmla="*/ 33 h 61"/>
                <a:gd name="T12" fmla="*/ 89 w 148"/>
                <a:gd name="T13" fmla="*/ 33 h 61"/>
                <a:gd name="T14" fmla="*/ 148 w 148"/>
                <a:gd name="T15" fmla="*/ 8 h 61"/>
                <a:gd name="T16" fmla="*/ 126 w 148"/>
                <a:gd name="T17" fmla="*/ 0 h 61"/>
                <a:gd name="T18" fmla="*/ 67 w 148"/>
                <a:gd name="T19" fmla="*/ 25 h 61"/>
                <a:gd name="T20" fmla="*/ 126 w 148"/>
                <a:gd name="T21" fmla="*/ 3 h 61"/>
                <a:gd name="T22" fmla="*/ 126 w 148"/>
                <a:gd name="T23" fmla="*/ 3 h 61"/>
                <a:gd name="T24" fmla="*/ 139 w 148"/>
                <a:gd name="T25" fmla="*/ 8 h 61"/>
                <a:gd name="T26" fmla="*/ 139 w 148"/>
                <a:gd name="T27" fmla="*/ 8 h 61"/>
                <a:gd name="T28" fmla="*/ 81 w 148"/>
                <a:gd name="T29" fmla="*/ 33 h 61"/>
                <a:gd name="T30" fmla="*/ 81 w 148"/>
                <a:gd name="T31" fmla="*/ 33 h 61"/>
                <a:gd name="T32" fmla="*/ 106 w 148"/>
                <a:gd name="T33" fmla="*/ 42 h 61"/>
                <a:gd name="T34" fmla="*/ 106 w 148"/>
                <a:gd name="T35" fmla="*/ 42 h 61"/>
                <a:gd name="T36" fmla="*/ 6 w 148"/>
                <a:gd name="T37" fmla="*/ 56 h 61"/>
                <a:gd name="T38" fmla="*/ 6 w 148"/>
                <a:gd name="T39" fmla="*/ 56 h 61"/>
                <a:gd name="T40" fmla="*/ 39 w 148"/>
                <a:gd name="T41" fmla="*/ 17 h 61"/>
                <a:gd name="T42" fmla="*/ 39 w 148"/>
                <a:gd name="T43" fmla="*/ 17 h 61"/>
                <a:gd name="T44" fmla="*/ 67 w 148"/>
                <a:gd name="T45" fmla="*/ 25 h 61"/>
                <a:gd name="T46" fmla="*/ 126 w 148"/>
                <a:gd name="T47" fmla="*/ 3 h 6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148"/>
                <a:gd name="T73" fmla="*/ 0 h 61"/>
                <a:gd name="T74" fmla="*/ 148 w 148"/>
                <a:gd name="T75" fmla="*/ 61 h 6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148" h="61">
                  <a:moveTo>
                    <a:pt x="67" y="25"/>
                  </a:moveTo>
                  <a:lnTo>
                    <a:pt x="39" y="14"/>
                  </a:lnTo>
                  <a:lnTo>
                    <a:pt x="0" y="61"/>
                  </a:lnTo>
                  <a:lnTo>
                    <a:pt x="117" y="45"/>
                  </a:lnTo>
                  <a:lnTo>
                    <a:pt x="89" y="33"/>
                  </a:lnTo>
                  <a:lnTo>
                    <a:pt x="148" y="8"/>
                  </a:lnTo>
                  <a:lnTo>
                    <a:pt x="126" y="0"/>
                  </a:lnTo>
                  <a:lnTo>
                    <a:pt x="67" y="25"/>
                  </a:lnTo>
                  <a:close/>
                  <a:moveTo>
                    <a:pt x="126" y="3"/>
                  </a:moveTo>
                  <a:lnTo>
                    <a:pt x="126" y="3"/>
                  </a:lnTo>
                  <a:lnTo>
                    <a:pt x="139" y="8"/>
                  </a:lnTo>
                  <a:lnTo>
                    <a:pt x="81" y="33"/>
                  </a:lnTo>
                  <a:lnTo>
                    <a:pt x="106" y="42"/>
                  </a:lnTo>
                  <a:lnTo>
                    <a:pt x="6" y="56"/>
                  </a:lnTo>
                  <a:lnTo>
                    <a:pt x="39" y="17"/>
                  </a:lnTo>
                  <a:lnTo>
                    <a:pt x="67" y="25"/>
                  </a:lnTo>
                  <a:lnTo>
                    <a:pt x="126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7" name="Freeform 58"/>
            <p:cNvSpPr>
              <a:spLocks/>
            </p:cNvSpPr>
            <p:nvPr/>
          </p:nvSpPr>
          <p:spPr bwMode="auto">
            <a:xfrm>
              <a:off x="2625" y="1357"/>
              <a:ext cx="142" cy="59"/>
            </a:xfrm>
            <a:custGeom>
              <a:avLst/>
              <a:gdLst>
                <a:gd name="T0" fmla="*/ 142 w 142"/>
                <a:gd name="T1" fmla="*/ 0 h 59"/>
                <a:gd name="T2" fmla="*/ 34 w 142"/>
                <a:gd name="T3" fmla="*/ 17 h 59"/>
                <a:gd name="T4" fmla="*/ 62 w 142"/>
                <a:gd name="T5" fmla="*/ 28 h 59"/>
                <a:gd name="T6" fmla="*/ 0 w 142"/>
                <a:gd name="T7" fmla="*/ 53 h 59"/>
                <a:gd name="T8" fmla="*/ 17 w 142"/>
                <a:gd name="T9" fmla="*/ 59 h 59"/>
                <a:gd name="T10" fmla="*/ 78 w 142"/>
                <a:gd name="T11" fmla="*/ 33 h 59"/>
                <a:gd name="T12" fmla="*/ 106 w 142"/>
                <a:gd name="T13" fmla="*/ 45 h 59"/>
                <a:gd name="T14" fmla="*/ 142 w 142"/>
                <a:gd name="T15" fmla="*/ 0 h 5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2"/>
                <a:gd name="T25" fmla="*/ 0 h 59"/>
                <a:gd name="T26" fmla="*/ 142 w 142"/>
                <a:gd name="T27" fmla="*/ 59 h 5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2" h="59">
                  <a:moveTo>
                    <a:pt x="142" y="0"/>
                  </a:moveTo>
                  <a:lnTo>
                    <a:pt x="34" y="17"/>
                  </a:lnTo>
                  <a:lnTo>
                    <a:pt x="62" y="28"/>
                  </a:lnTo>
                  <a:lnTo>
                    <a:pt x="0" y="53"/>
                  </a:lnTo>
                  <a:lnTo>
                    <a:pt x="17" y="59"/>
                  </a:lnTo>
                  <a:lnTo>
                    <a:pt x="78" y="33"/>
                  </a:lnTo>
                  <a:lnTo>
                    <a:pt x="106" y="45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98" name="Freeform 59"/>
            <p:cNvSpPr>
              <a:spLocks noEditPoints="1"/>
            </p:cNvSpPr>
            <p:nvPr/>
          </p:nvSpPr>
          <p:spPr bwMode="auto">
            <a:xfrm>
              <a:off x="2620" y="1357"/>
              <a:ext cx="150" cy="61"/>
            </a:xfrm>
            <a:custGeom>
              <a:avLst/>
              <a:gdLst>
                <a:gd name="T0" fmla="*/ 147 w 150"/>
                <a:gd name="T1" fmla="*/ 0 h 61"/>
                <a:gd name="T2" fmla="*/ 33 w 150"/>
                <a:gd name="T3" fmla="*/ 14 h 61"/>
                <a:gd name="T4" fmla="*/ 33 w 150"/>
                <a:gd name="T5" fmla="*/ 14 h 61"/>
                <a:gd name="T6" fmla="*/ 61 w 150"/>
                <a:gd name="T7" fmla="*/ 28 h 61"/>
                <a:gd name="T8" fmla="*/ 61 w 150"/>
                <a:gd name="T9" fmla="*/ 28 h 61"/>
                <a:gd name="T10" fmla="*/ 0 w 150"/>
                <a:gd name="T11" fmla="*/ 53 h 61"/>
                <a:gd name="T12" fmla="*/ 22 w 150"/>
                <a:gd name="T13" fmla="*/ 61 h 61"/>
                <a:gd name="T14" fmla="*/ 83 w 150"/>
                <a:gd name="T15" fmla="*/ 36 h 61"/>
                <a:gd name="T16" fmla="*/ 111 w 150"/>
                <a:gd name="T17" fmla="*/ 47 h 61"/>
                <a:gd name="T18" fmla="*/ 150 w 150"/>
                <a:gd name="T19" fmla="*/ 0 h 61"/>
                <a:gd name="T20" fmla="*/ 147 w 150"/>
                <a:gd name="T21" fmla="*/ 0 h 61"/>
                <a:gd name="T22" fmla="*/ 145 w 150"/>
                <a:gd name="T23" fmla="*/ 3 h 61"/>
                <a:gd name="T24" fmla="*/ 145 w 150"/>
                <a:gd name="T25" fmla="*/ 3 h 61"/>
                <a:gd name="T26" fmla="*/ 111 w 150"/>
                <a:gd name="T27" fmla="*/ 45 h 61"/>
                <a:gd name="T28" fmla="*/ 111 w 150"/>
                <a:gd name="T29" fmla="*/ 45 h 61"/>
                <a:gd name="T30" fmla="*/ 83 w 150"/>
                <a:gd name="T31" fmla="*/ 33 h 61"/>
                <a:gd name="T32" fmla="*/ 22 w 150"/>
                <a:gd name="T33" fmla="*/ 59 h 61"/>
                <a:gd name="T34" fmla="*/ 22 w 150"/>
                <a:gd name="T35" fmla="*/ 59 h 61"/>
                <a:gd name="T36" fmla="*/ 8 w 150"/>
                <a:gd name="T37" fmla="*/ 53 h 61"/>
                <a:gd name="T38" fmla="*/ 8 w 150"/>
                <a:gd name="T39" fmla="*/ 53 h 61"/>
                <a:gd name="T40" fmla="*/ 69 w 150"/>
                <a:gd name="T41" fmla="*/ 28 h 61"/>
                <a:gd name="T42" fmla="*/ 69 w 150"/>
                <a:gd name="T43" fmla="*/ 28 h 61"/>
                <a:gd name="T44" fmla="*/ 44 w 150"/>
                <a:gd name="T45" fmla="*/ 17 h 61"/>
                <a:gd name="T46" fmla="*/ 44 w 150"/>
                <a:gd name="T47" fmla="*/ 17 h 61"/>
                <a:gd name="T48" fmla="*/ 145 w 150"/>
                <a:gd name="T49" fmla="*/ 3 h 61"/>
                <a:gd name="T50" fmla="*/ 145 w 150"/>
                <a:gd name="T51" fmla="*/ 3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150"/>
                <a:gd name="T79" fmla="*/ 0 h 61"/>
                <a:gd name="T80" fmla="*/ 150 w 150"/>
                <a:gd name="T81" fmla="*/ 61 h 61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150" h="61">
                  <a:moveTo>
                    <a:pt x="147" y="0"/>
                  </a:moveTo>
                  <a:lnTo>
                    <a:pt x="33" y="14"/>
                  </a:lnTo>
                  <a:lnTo>
                    <a:pt x="61" y="28"/>
                  </a:lnTo>
                  <a:lnTo>
                    <a:pt x="0" y="53"/>
                  </a:lnTo>
                  <a:lnTo>
                    <a:pt x="22" y="61"/>
                  </a:lnTo>
                  <a:lnTo>
                    <a:pt x="83" y="36"/>
                  </a:lnTo>
                  <a:lnTo>
                    <a:pt x="111" y="47"/>
                  </a:lnTo>
                  <a:lnTo>
                    <a:pt x="150" y="0"/>
                  </a:lnTo>
                  <a:lnTo>
                    <a:pt x="147" y="0"/>
                  </a:lnTo>
                  <a:close/>
                  <a:moveTo>
                    <a:pt x="145" y="3"/>
                  </a:moveTo>
                  <a:lnTo>
                    <a:pt x="145" y="3"/>
                  </a:lnTo>
                  <a:lnTo>
                    <a:pt x="111" y="45"/>
                  </a:lnTo>
                  <a:lnTo>
                    <a:pt x="83" y="33"/>
                  </a:lnTo>
                  <a:lnTo>
                    <a:pt x="22" y="59"/>
                  </a:lnTo>
                  <a:lnTo>
                    <a:pt x="8" y="53"/>
                  </a:lnTo>
                  <a:lnTo>
                    <a:pt x="69" y="28"/>
                  </a:lnTo>
                  <a:lnTo>
                    <a:pt x="44" y="17"/>
                  </a:lnTo>
                  <a:lnTo>
                    <a:pt x="145" y="3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pPr defTabSz="1371600" fontAlgn="base">
                <a:spcBef>
                  <a:spcPct val="0"/>
                </a:spcBef>
                <a:spcAft>
                  <a:spcPct val="0"/>
                </a:spcAft>
              </a:pPr>
              <a:endParaRPr lang="en-US" sz="270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1211432" name="Cloud"/>
          <p:cNvSpPr>
            <a:spLocks noChangeAspect="1" noEditPoints="1" noChangeArrowheads="1"/>
          </p:cNvSpPr>
          <p:nvPr/>
        </p:nvSpPr>
        <p:spPr bwMode="auto">
          <a:xfrm>
            <a:off x="10884694" y="2205038"/>
            <a:ext cx="4852988" cy="203120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gradFill rotWithShape="1">
            <a:gsLst>
              <a:gs pos="0">
                <a:srgbClr val="FFBE7D">
                  <a:gamma/>
                  <a:tint val="0"/>
                  <a:invGamma/>
                </a:srgbClr>
              </a:gs>
              <a:gs pos="100000">
                <a:srgbClr val="FFBE7D"/>
              </a:gs>
            </a:gsLst>
            <a:path path="rect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37160" tIns="68580" rIns="137160" bIns="68580" numCol="1" anchor="t" anchorCtr="0" compatLnSpc="1">
            <a:prstTxWarp prst="textNoShape">
              <a:avLst/>
            </a:prstTxWarp>
          </a:bodyPr>
          <a:lstStyle/>
          <a:p>
            <a:pPr defTabSz="1371600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sp>
        <p:nvSpPr>
          <p:cNvPr id="2101" name="Text Box 41"/>
          <p:cNvSpPr txBox="1">
            <a:spLocks noChangeArrowheads="1"/>
          </p:cNvSpPr>
          <p:nvPr/>
        </p:nvSpPr>
        <p:spPr bwMode="auto">
          <a:xfrm>
            <a:off x="11849466" y="2300288"/>
            <a:ext cx="2921061" cy="180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136940" tIns="68460" rIns="136940" bIns="68460" numCol="1" anchor="t" anchorCtr="0" compatLnSpc="1">
            <a:prstTxWarp prst="textNoShape">
              <a:avLst/>
            </a:prstTxWarp>
            <a:spAutoFit/>
          </a:bodyPr>
          <a:lstStyle/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Carrier</a:t>
            </a:r>
            <a:br>
              <a:rPr lang="en-US" sz="3600" b="1">
                <a:latin typeface="Arial Narrow" pitchFamily="34" charset="0"/>
                <a:cs typeface="Arial" pitchFamily="34" charset="0"/>
              </a:rPr>
            </a:br>
            <a:r>
              <a:rPr lang="en-US" sz="3600" b="1">
                <a:latin typeface="Arial Narrow" pitchFamily="34" charset="0"/>
                <a:cs typeface="Arial" pitchFamily="34" charset="0"/>
              </a:rPr>
              <a:t>Voice Services</a:t>
            </a:r>
          </a:p>
          <a:p>
            <a:pPr algn="ctr" defTabSz="1371600" fontAlgn="base"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latin typeface="Arial Narrow" pitchFamily="34" charset="0"/>
                <a:cs typeface="Arial" pitchFamily="34" charset="0"/>
              </a:rPr>
              <a:t>IP Network</a:t>
            </a:r>
            <a:endParaRPr lang="en-US" sz="270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7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77273" y="6709932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hone left" descr="man_mtbz_char"/>
          <p:cNvPicPr>
            <a:picLocks noChangeAspect="1" noChangeArrowheads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616355" y="8594029"/>
            <a:ext cx="1935957" cy="1532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2115801" y="5372101"/>
            <a:ext cx="151984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/>
              <a:t>SIP Trunk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8129347"/>
      </p:ext>
    </p:extLst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Hosted VoIP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Back to the old model of the intelligence (switch) being in a provider’s network</a:t>
            </a:r>
          </a:p>
          <a:p>
            <a:r>
              <a:rPr lang="en-US"/>
              <a:t>Offers many business continuity capabilities</a:t>
            </a:r>
          </a:p>
          <a:p>
            <a:r>
              <a:rPr lang="en-US"/>
              <a:t>Generally lower cost than premises solution for small and medium sized businesses</a:t>
            </a:r>
          </a:p>
          <a:p>
            <a:r>
              <a:rPr lang="en-US"/>
              <a:t>Like old systems most features are lightly used</a:t>
            </a:r>
          </a:p>
          <a:p>
            <a:r>
              <a:rPr lang="en-US"/>
              <a:t>Solutions may use the internet for access or private (trunk) connection</a:t>
            </a:r>
          </a:p>
          <a:p>
            <a:endParaRPr lang="en-US"/>
          </a:p>
        </p:txBody>
      </p:sp>
      <p:sp>
        <p:nvSpPr>
          <p:cNvPr id="56" name="Slide Number Placeholder 5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176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53709160"/>
      </p:ext>
    </p:extLst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82FDD-4A60-EC6D-F64B-B96873E8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VoIP Network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E560B-B4D0-13DC-DE4D-B7792A59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Does the VoIP traffic share a LAN with data?</a:t>
            </a:r>
          </a:p>
          <a:p>
            <a:r>
              <a:rPr lang="en-US"/>
              <a:t>How is voice quality ensured?</a:t>
            </a:r>
          </a:p>
          <a:p>
            <a:r>
              <a:rPr lang="en-US"/>
              <a:t>What type of connection is used to connect to the PSTN?</a:t>
            </a:r>
          </a:p>
          <a:p>
            <a:r>
              <a:rPr lang="en-US"/>
              <a:t>If this connection goes down, what happens to the ability to make and receive calls?</a:t>
            </a:r>
          </a:p>
          <a:p>
            <a:r>
              <a:rPr lang="en-US"/>
              <a:t>Do employees have portal access to manage their phone service? If so, what access controls are in place for them?</a:t>
            </a:r>
          </a:p>
          <a:p>
            <a:r>
              <a:rPr lang="en-US"/>
              <a:t>What bank functions may be impaired by the loss of telephone services?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0531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5080864-1DA4-7CA1-B8FD-B544FE41A7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25853" y="10"/>
            <a:ext cx="11862147" cy="10286993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9B2B69-8E0F-D66D-2505-62CDCF623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994" y="1672828"/>
            <a:ext cx="8258174" cy="3581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75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Voice System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0BD16-3C9E-5392-57DA-FBBC81834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2994" y="5853112"/>
            <a:ext cx="8258174" cy="248364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Review attendee provided telephone </a:t>
            </a:r>
          </a:p>
          <a:p>
            <a:pPr marL="0" indent="0" defTabSz="914400">
              <a:spcBef>
                <a:spcPts val="1000"/>
              </a:spcBef>
              <a:buNone/>
            </a:pPr>
            <a:r>
              <a:rPr lang="en-US" sz="30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network diagram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92877" y="5522112"/>
            <a:ext cx="179022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3079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Security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934662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Protocols </a:t>
            </a:r>
          </a:p>
        </p:txBody>
      </p:sp>
      <p:sp>
        <p:nvSpPr>
          <p:cNvPr id="135168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To communicate, we must have agreements</a:t>
            </a:r>
          </a:p>
          <a:p>
            <a:pPr lvl="1"/>
            <a:r>
              <a:rPr lang="en-US"/>
              <a:t>Example: Don’t interrupt</a:t>
            </a:r>
          </a:p>
          <a:p>
            <a:pPr lvl="1"/>
            <a:r>
              <a:rPr lang="en-US"/>
              <a:t>Example: Speak English</a:t>
            </a:r>
          </a:p>
          <a:p>
            <a:pPr lvl="1"/>
            <a:r>
              <a:rPr lang="en-US"/>
              <a:t>Example: Say, “Please”</a:t>
            </a:r>
          </a:p>
          <a:p>
            <a:r>
              <a:rPr lang="en-US"/>
              <a:t>Agreements that facilitate communication are called </a:t>
            </a:r>
            <a:r>
              <a:rPr lang="en-US" i="1">
                <a:solidFill>
                  <a:srgbClr val="CC0000"/>
                </a:solidFill>
              </a:rPr>
              <a:t>protocols</a:t>
            </a:r>
          </a:p>
          <a:p>
            <a:r>
              <a:rPr lang="en-US"/>
              <a:t>The study of communications is the study of protocols</a:t>
            </a:r>
          </a:p>
          <a:p>
            <a:r>
              <a:rPr lang="en-US"/>
              <a:t>The study of data communications is the study of data and network protocols</a:t>
            </a:r>
          </a:p>
          <a:p>
            <a:r>
              <a:rPr lang="en-US"/>
              <a:t>The complete set of protocols used in a particular network environment is known as a </a:t>
            </a:r>
            <a:r>
              <a:rPr lang="en-US" i="1">
                <a:solidFill>
                  <a:srgbClr val="CC0000"/>
                </a:solidFill>
              </a:rPr>
              <a:t>protocol suite</a:t>
            </a:r>
            <a:endParaRPr lang="en-US">
              <a:solidFill>
                <a:srgbClr val="CC0000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6665570"/>
      </p:ext>
    </p:extLst>
  </p:cSld>
  <p:clrMapOvr>
    <a:masterClrMapping/>
  </p:clrMapOvr>
  <p:transition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D1D063E-55FB-5FA2-2EFA-6DD28E5F25FC}"/>
              </a:ext>
            </a:extLst>
          </p:cNvPr>
          <p:cNvSpPr txBox="1"/>
          <p:nvPr/>
        </p:nvSpPr>
        <p:spPr>
          <a:xfrm flipH="1">
            <a:off x="13617898" y="5667807"/>
            <a:ext cx="40039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threats to security in this diagram?</a:t>
            </a:r>
          </a:p>
          <a:p>
            <a:endParaRPr lang="en-US" sz="3600">
              <a:solidFill>
                <a:schemeClr val="accent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>
                <a:solidFill>
                  <a:schemeClr val="accent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do we need to ask?  </a:t>
            </a:r>
          </a:p>
        </p:txBody>
      </p:sp>
    </p:spTree>
    <p:extLst>
      <p:ext uri="{BB962C8B-B14F-4D97-AF65-F5344CB8AC3E}">
        <p14:creationId xmlns:p14="http://schemas.microsoft.com/office/powerpoint/2010/main" val="298304114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It starts with taking inventory</a:t>
            </a:r>
          </a:p>
          <a:p>
            <a:pPr lvl="1"/>
            <a:r>
              <a:rPr lang="en-US"/>
              <a:t>End user systems</a:t>
            </a:r>
          </a:p>
          <a:p>
            <a:pPr lvl="1"/>
            <a:r>
              <a:rPr lang="en-US"/>
              <a:t>Servers</a:t>
            </a:r>
          </a:p>
          <a:p>
            <a:pPr lvl="1"/>
            <a:r>
              <a:rPr lang="en-US"/>
              <a:t>Network elements</a:t>
            </a:r>
          </a:p>
          <a:p>
            <a:pPr lvl="1"/>
            <a:r>
              <a:rPr lang="en-US"/>
              <a:t>Networks</a:t>
            </a:r>
          </a:p>
          <a:p>
            <a:r>
              <a:rPr lang="en-US"/>
              <a:t>Followed by risk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1935678" y="2392648"/>
            <a:ext cx="12544796" cy="1199833"/>
          </a:xfrm>
          <a:prstGeom prst="roundRect">
            <a:avLst/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>
                <a:solidFill>
                  <a:schemeClr val="bg1"/>
                </a:solidFill>
              </a:rPr>
              <a:t>Activities and tools designed to protect the usability, reliability, integrity of a network and corporate data housed within. </a:t>
            </a:r>
            <a:endParaRPr lang="en-US" sz="3600" b="1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1334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7E76E-4645-D5DB-0D2F-C0335120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Inventory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CF294-1302-222C-EDF6-A8DDF671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If we don’t know we have it, we can’t protect it</a:t>
            </a:r>
          </a:p>
          <a:p>
            <a:r>
              <a:rPr lang="en-US"/>
              <a:t>End user systems and servers contain networking elements that need to be kept current (patched)</a:t>
            </a:r>
          </a:p>
          <a:p>
            <a:r>
              <a:rPr lang="en-US"/>
              <a:t>Many systems are now being networked and are classified as part of the Internet of Things (IoT)</a:t>
            </a:r>
          </a:p>
          <a:p>
            <a:r>
              <a:rPr lang="en-US"/>
              <a:t>Networking elements and networks need to be protected and require attention beyond those supporting end user systems</a:t>
            </a:r>
          </a:p>
          <a:p>
            <a:r>
              <a:rPr lang="en-US"/>
              <a:t>Technology refresh needs to be part of the plan</a:t>
            </a:r>
          </a:p>
        </p:txBody>
      </p:sp>
    </p:spTree>
    <p:extLst>
      <p:ext uri="{BB962C8B-B14F-4D97-AF65-F5344CB8AC3E}">
        <p14:creationId xmlns:p14="http://schemas.microsoft.com/office/powerpoint/2010/main" val="5261454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Internet of Things: Some Sample Things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172529" y="2841172"/>
            <a:ext cx="4800600" cy="6967198"/>
          </a:xfrm>
        </p:spPr>
        <p:txBody>
          <a:bodyPr/>
          <a:lstStyle/>
          <a:p>
            <a:r>
              <a:rPr lang="en-US"/>
              <a:t>Automation</a:t>
            </a:r>
          </a:p>
          <a:p>
            <a:r>
              <a:rPr lang="en-US"/>
              <a:t>Communication</a:t>
            </a:r>
          </a:p>
          <a:p>
            <a:r>
              <a:rPr lang="en-US"/>
              <a:t>Monitoring</a:t>
            </a:r>
          </a:p>
          <a:p>
            <a:r>
              <a:rPr lang="en-US"/>
              <a:t>Transportation</a:t>
            </a:r>
          </a:p>
          <a:p>
            <a:r>
              <a:rPr lang="en-US"/>
              <a:t>Management</a:t>
            </a:r>
          </a:p>
          <a:p>
            <a:r>
              <a:rPr lang="en-US"/>
              <a:t>Intelligence?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183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0" y="6057348"/>
            <a:ext cx="3200400" cy="37724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54204" y="6057901"/>
            <a:ext cx="3429000" cy="342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5AD0F-71A8-8340-8358-AFF3FB27F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950" y="2592451"/>
            <a:ext cx="4477425" cy="17509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743426-1E8D-D941-934B-50D59F24E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7025" y="2315399"/>
            <a:ext cx="1981200" cy="2305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1184260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IoT</a:t>
            </a:r>
            <a:r>
              <a:rPr lang="en-US"/>
              <a:t> Security Concerns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Estimates for IoT suggest 20 billion devices will be connect via the internet in the next 10 years</a:t>
            </a:r>
          </a:p>
          <a:p>
            <a:r>
              <a:rPr lang="en-US"/>
              <a:t>What emphasis will be placed by developers on security?</a:t>
            </a:r>
          </a:p>
          <a:p>
            <a:r>
              <a:rPr lang="en-US"/>
              <a:t>Will consumers and businesses implement controls?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184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00600" y="5372100"/>
            <a:ext cx="8001000" cy="4000500"/>
          </a:xfrm>
          <a:prstGeom prst="roundRect">
            <a:avLst>
              <a:gd name="adj" fmla="val 462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4709537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4E8D-B46D-4848-A97D-AEAAE076F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IoT 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2C8A5-19C6-AA99-3C80-72ABB5A26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604012"/>
          </a:xfrm>
        </p:spPr>
        <p:txBody>
          <a:bodyPr>
            <a:normAutofit/>
          </a:bodyPr>
          <a:lstStyle/>
          <a:p>
            <a:r>
              <a:rPr lang="en-US"/>
              <a:t>What mechanism is used to track the devices?</a:t>
            </a:r>
          </a:p>
          <a:p>
            <a:r>
              <a:rPr lang="en-US"/>
              <a:t>How are updates made to the device? </a:t>
            </a:r>
          </a:p>
          <a:p>
            <a:r>
              <a:rPr lang="en-US"/>
              <a:t>Can the device be checked by the vulnerability scanner?</a:t>
            </a:r>
          </a:p>
          <a:p>
            <a:r>
              <a:rPr lang="en-US"/>
              <a:t>What data is collected by the device and where is it stored?</a:t>
            </a:r>
          </a:p>
          <a:p>
            <a:r>
              <a:rPr lang="en-US"/>
              <a:t>What software is on the device? Can it be hardened?</a:t>
            </a:r>
          </a:p>
          <a:p>
            <a:r>
              <a:rPr lang="en-US"/>
              <a:t>How are the devices configured and managed? Can access be recorded in the log system?</a:t>
            </a:r>
          </a:p>
          <a:p>
            <a:r>
              <a:rPr lang="en-US"/>
              <a:t>What connectivity options are there for the device? How are they managed?</a:t>
            </a:r>
          </a:p>
        </p:txBody>
      </p:sp>
    </p:spTree>
    <p:extLst>
      <p:ext uri="{BB962C8B-B14F-4D97-AF65-F5344CB8AC3E}">
        <p14:creationId xmlns:p14="http://schemas.microsoft.com/office/powerpoint/2010/main" val="73826852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Switch location and access</a:t>
            </a:r>
          </a:p>
          <a:p>
            <a:r>
              <a:rPr lang="en-US"/>
              <a:t>Administrative access control</a:t>
            </a:r>
          </a:p>
          <a:p>
            <a:pPr lvl="1"/>
            <a:r>
              <a:rPr lang="en-US"/>
              <a:t>Limit who has access</a:t>
            </a:r>
          </a:p>
          <a:p>
            <a:pPr lvl="1"/>
            <a:r>
              <a:rPr lang="en-US"/>
              <a:t>Log access and changes</a:t>
            </a:r>
          </a:p>
          <a:p>
            <a:pPr lvl="1"/>
            <a:r>
              <a:rPr lang="en-US"/>
              <a:t>Closely manage remote access</a:t>
            </a:r>
          </a:p>
          <a:p>
            <a:r>
              <a:rPr lang="en-US"/>
              <a:t>Firmware and management software patching</a:t>
            </a:r>
          </a:p>
          <a:p>
            <a:r>
              <a:rPr lang="en-US"/>
              <a:t>Rogue device identification</a:t>
            </a:r>
          </a:p>
          <a:p>
            <a:r>
              <a:rPr lang="en-US"/>
              <a:t>VLAN design, management, interconnectivity</a:t>
            </a:r>
          </a:p>
          <a:p>
            <a:r>
              <a:rPr lang="en-US"/>
              <a:t>Encryption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150E4E-874E-9B9E-AC60-28B022AB397B}"/>
              </a:ext>
            </a:extLst>
          </p:cNvPr>
          <p:cNvGrpSpPr/>
          <p:nvPr/>
        </p:nvGrpSpPr>
        <p:grpSpPr>
          <a:xfrm>
            <a:off x="12459622" y="2079712"/>
            <a:ext cx="4234647" cy="3393988"/>
            <a:chOff x="1315253" y="2167491"/>
            <a:chExt cx="3095321" cy="2319932"/>
          </a:xfrm>
        </p:grpSpPr>
        <p:pic>
          <p:nvPicPr>
            <p:cNvPr id="4" name="Graphic 3" descr="Photocopier outline">
              <a:extLst>
                <a:ext uri="{FF2B5EF4-FFF2-40B4-BE49-F238E27FC236}">
                  <a16:creationId xmlns:a16="http://schemas.microsoft.com/office/drawing/2014/main" id="{D0BF5B13-400B-8DA4-CC1B-6F15B073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15253" y="3293776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Laptop outline">
              <a:extLst>
                <a:ext uri="{FF2B5EF4-FFF2-40B4-BE49-F238E27FC236}">
                  <a16:creationId xmlns:a16="http://schemas.microsoft.com/office/drawing/2014/main" id="{B792D77B-0AAD-2CEE-7434-089D236A7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96174" y="2564137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Laptop outline">
              <a:extLst>
                <a:ext uri="{FF2B5EF4-FFF2-40B4-BE49-F238E27FC236}">
                  <a16:creationId xmlns:a16="http://schemas.microsoft.com/office/drawing/2014/main" id="{292E2AD4-7E6D-D61F-C882-D31289EA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64849" y="2167491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0E2BA75D-A3F1-C204-5F4B-844D931808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60860" y="4081930"/>
              <a:ext cx="1314922" cy="405493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07012D-95D9-FEE4-D42E-E910F6B96886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167909" y="3764035"/>
              <a:ext cx="892951" cy="5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6DE5296-9F4A-6E68-C1A1-38702AAB7B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1675" y="2852781"/>
              <a:ext cx="985773" cy="124159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96F7B75-0314-77BC-5E73-C4214C143598}"/>
                </a:ext>
              </a:extLst>
            </p:cNvPr>
            <p:cNvCxnSpPr>
              <a:cxnSpLocks/>
            </p:cNvCxnSpPr>
            <p:nvPr/>
          </p:nvCxnSpPr>
          <p:spPr>
            <a:xfrm>
              <a:off x="3913086" y="3233337"/>
              <a:ext cx="15073" cy="84859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473199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27000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Access Points should be commercial grade</a:t>
            </a:r>
          </a:p>
          <a:p>
            <a:r>
              <a:rPr lang="en-US"/>
              <a:t>Firmware upgrade</a:t>
            </a:r>
          </a:p>
          <a:p>
            <a:r>
              <a:rPr lang="en-US"/>
              <a:t>Control access to resources through the creation of separate networks (SSIDs) based on need</a:t>
            </a:r>
          </a:p>
          <a:p>
            <a:r>
              <a:rPr lang="en-US"/>
              <a:t>Use strong passwords</a:t>
            </a:r>
          </a:p>
          <a:p>
            <a:pPr lvl="1"/>
            <a:r>
              <a:rPr lang="en-US"/>
              <a:t>Change policy</a:t>
            </a:r>
          </a:p>
          <a:p>
            <a:r>
              <a:rPr lang="en-US"/>
              <a:t>Rogue devices</a:t>
            </a:r>
          </a:p>
          <a:p>
            <a:r>
              <a:rPr lang="en-US"/>
              <a:t>Management access controls</a:t>
            </a:r>
          </a:p>
          <a:p>
            <a:r>
              <a:rPr lang="en-US"/>
              <a:t>Implement time profiles to stop after hour access</a:t>
            </a:r>
          </a:p>
          <a:p>
            <a:r>
              <a:rPr lang="en-US"/>
              <a:t>Mesh management</a:t>
            </a:r>
          </a:p>
          <a:p>
            <a:endParaRPr lang="en-US"/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ACA6A5B6-DB23-E2B3-67A2-205A43F625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973300" y="7175500"/>
            <a:ext cx="33147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7578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725569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Management access controls and logging</a:t>
            </a:r>
          </a:p>
          <a:p>
            <a:r>
              <a:rPr lang="en-US"/>
              <a:t>Provider and customer roles</a:t>
            </a:r>
          </a:p>
          <a:p>
            <a:r>
              <a:rPr lang="en-US"/>
              <a:t>Access</a:t>
            </a:r>
          </a:p>
          <a:p>
            <a:r>
              <a:rPr lang="en-US"/>
              <a:t>Business continuity</a:t>
            </a:r>
          </a:p>
          <a:p>
            <a:r>
              <a:rPr lang="en-US"/>
              <a:t>Private</a:t>
            </a:r>
          </a:p>
          <a:p>
            <a:pPr lvl="1"/>
            <a:r>
              <a:rPr lang="en-US"/>
              <a:t>SLAs</a:t>
            </a:r>
          </a:p>
          <a:p>
            <a:pPr lvl="1"/>
            <a:r>
              <a:rPr lang="en-US"/>
              <a:t>Encryption</a:t>
            </a:r>
          </a:p>
          <a:p>
            <a:pPr lvl="1"/>
            <a:r>
              <a:rPr lang="en-US"/>
              <a:t>Zone implementation</a:t>
            </a:r>
          </a:p>
          <a:p>
            <a:r>
              <a:rPr lang="en-US"/>
              <a:t>Internet</a:t>
            </a:r>
          </a:p>
          <a:p>
            <a:pPr lvl="1"/>
            <a:r>
              <a:rPr lang="en-US"/>
              <a:t>Perimeter protection (firewall, IDS/IPS…)</a:t>
            </a:r>
          </a:p>
          <a:p>
            <a:pPr lvl="1"/>
            <a:r>
              <a:rPr lang="en-US"/>
              <a:t>VPN management</a:t>
            </a:r>
          </a:p>
          <a:p>
            <a:pPr lvl="2"/>
            <a:r>
              <a:rPr lang="en-US"/>
              <a:t>Certificates, AAA...</a:t>
            </a:r>
          </a:p>
          <a:p>
            <a:pPr lvl="2"/>
            <a:r>
              <a:rPr lang="en-US"/>
              <a:t>Licenses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13AECB5-EF55-907F-268F-BD08F2F01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96701" y="1304478"/>
            <a:ext cx="6625428" cy="76236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1F7A1-963C-8619-AF06-9596CE59E94C}"/>
              </a:ext>
            </a:extLst>
          </p:cNvPr>
          <p:cNvSpPr txBox="1"/>
          <p:nvPr/>
        </p:nvSpPr>
        <p:spPr>
          <a:xfrm>
            <a:off x="13779500" y="4451011"/>
            <a:ext cx="241925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 Line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Ethernet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MPLS</a:t>
            </a:r>
          </a:p>
          <a:p>
            <a:pPr algn="ctr"/>
            <a:r>
              <a:rPr lang="en-US" sz="3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73523077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DED32-D49A-4612-85EB-9413DFEC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Voice Security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8C13E-9B22-9657-DC3D-6226CCC07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Management access and controls</a:t>
            </a:r>
          </a:p>
          <a:p>
            <a:r>
              <a:rPr lang="en-US"/>
              <a:t>Patching</a:t>
            </a:r>
          </a:p>
          <a:p>
            <a:r>
              <a:rPr lang="en-US"/>
              <a:t>Separate LAN zone</a:t>
            </a:r>
          </a:p>
          <a:p>
            <a:r>
              <a:rPr lang="en-US"/>
              <a:t>Encryption</a:t>
            </a:r>
          </a:p>
          <a:p>
            <a:r>
              <a:rPr lang="en-US"/>
              <a:t>On premises or hosted</a:t>
            </a:r>
          </a:p>
          <a:p>
            <a:r>
              <a:rPr lang="en-US"/>
              <a:t>Connection to provider</a:t>
            </a:r>
          </a:p>
          <a:p>
            <a:pPr lvl="1"/>
            <a:r>
              <a:rPr lang="en-US"/>
              <a:t>Private</a:t>
            </a:r>
          </a:p>
          <a:p>
            <a:pPr lvl="1"/>
            <a:r>
              <a:rPr lang="en-US"/>
              <a:t>Internet</a:t>
            </a:r>
          </a:p>
          <a:p>
            <a:r>
              <a:rPr lang="en-US"/>
              <a:t>Business continuity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6C5D0D5E-4991-E61B-E6AD-1FD2511C45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51" t="46653" r="68756" b="10564"/>
          <a:stretch/>
        </p:blipFill>
        <p:spPr>
          <a:xfrm>
            <a:off x="13436600" y="3225800"/>
            <a:ext cx="4724401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587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Models</a:t>
            </a:r>
          </a:p>
        </p:txBody>
      </p:sp>
      <p:sp>
        <p:nvSpPr>
          <p:cNvPr id="135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 hypothetical description of a complex entity or process</a:t>
            </a:r>
          </a:p>
          <a:p>
            <a:pPr lvl="1"/>
            <a:r>
              <a:rPr lang="en-US"/>
              <a:t>Identifies the major elements and their relationship to one another</a:t>
            </a:r>
          </a:p>
          <a:p>
            <a:pPr lvl="1"/>
            <a:r>
              <a:rPr lang="en-US"/>
              <a:t>Does not provide implementation details</a:t>
            </a:r>
          </a:p>
          <a:p>
            <a:pPr lvl="1"/>
            <a:r>
              <a:rPr lang="en-US"/>
              <a:t>An architecture</a:t>
            </a:r>
          </a:p>
          <a:p>
            <a:r>
              <a:rPr lang="en-US"/>
              <a:t>Model of a home</a:t>
            </a:r>
          </a:p>
          <a:p>
            <a:pPr lvl="1"/>
            <a:r>
              <a:rPr lang="en-US"/>
              <a:t>Walls, roof, floors, doorways, windows, types of room</a:t>
            </a:r>
          </a:p>
          <a:p>
            <a:pPr lvl="1"/>
            <a:r>
              <a:rPr lang="en-US"/>
              <a:t>Does not include specific materials, design, construction</a:t>
            </a:r>
          </a:p>
          <a:p>
            <a:r>
              <a:rPr lang="en-US"/>
              <a:t>Networking model is about the functions </a:t>
            </a:r>
            <a:br>
              <a:rPr lang="en-US"/>
            </a:br>
            <a:r>
              <a:rPr lang="en-US"/>
              <a:t>that must be present in a network and </a:t>
            </a:r>
            <a:br>
              <a:rPr lang="en-US"/>
            </a:br>
            <a:r>
              <a:rPr lang="en-US"/>
              <a:t>their relationship to one another</a:t>
            </a:r>
          </a:p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phic 3" descr="House with solid fill">
            <a:extLst>
              <a:ext uri="{FF2B5EF4-FFF2-40B4-BE49-F238E27FC236}">
                <a16:creationId xmlns:a16="http://schemas.microsoft.com/office/drawing/2014/main" id="{2B817391-A7A3-603B-96AA-FE95E84C86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43656" y="6515100"/>
            <a:ext cx="3406462" cy="34064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92757648"/>
      </p:ext>
    </p:extLst>
  </p:cSld>
  <p:clrMapOvr>
    <a:masterClrMapping/>
  </p:clrMapOvr>
  <p:transition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Many Sources for Baseline Security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NIST Cybersecurity Framework</a:t>
            </a:r>
          </a:p>
          <a:p>
            <a:r>
              <a:rPr lang="en-US"/>
              <a:t>Council on Cybersecurity Critical Security Controls</a:t>
            </a:r>
          </a:p>
          <a:p>
            <a:r>
              <a:rPr lang="en-US"/>
              <a:t>ISO 27001/2</a:t>
            </a:r>
          </a:p>
          <a:p>
            <a:r>
              <a:rPr lang="en-US"/>
              <a:t>International Information Systems Security Certification Consortium (ISC</a:t>
            </a:r>
            <a:r>
              <a:rPr lang="en-US" baseline="30000"/>
              <a:t>2</a:t>
            </a:r>
            <a:r>
              <a:rPr lang="en-US"/>
              <a:t>)</a:t>
            </a:r>
          </a:p>
          <a:p>
            <a:r>
              <a:rPr lang="en-US"/>
              <a:t>Vendor whitepapers and case studies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01000" y="7429501"/>
            <a:ext cx="7515225" cy="198075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86562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Service Provider Security Solutions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12722"/>
      </p:ext>
    </p:extLst>
  </p:cSld>
  <p:clrMapOvr>
    <a:masterClrMapping/>
  </p:clrMapOvr>
  <p:transition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Managed Security Solutions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Security has become a critical infrastructure issue</a:t>
            </a:r>
          </a:p>
          <a:p>
            <a:r>
              <a:rPr lang="en-US"/>
              <a:t>Threats growing more complex and sophisticated</a:t>
            </a:r>
          </a:p>
          <a:p>
            <a:r>
              <a:rPr lang="en-US"/>
              <a:t>Skilled security personnel shortages drive outsourcing</a:t>
            </a:r>
          </a:p>
          <a:p>
            <a:r>
              <a:rPr lang="en-US"/>
              <a:t>Outsourcing some or all of security a growing industry</a:t>
            </a:r>
          </a:p>
          <a:p>
            <a:r>
              <a:rPr lang="en-US"/>
              <a:t>Usually called Managed Security Service Providers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/>
              <a:pPr algn="ctr"/>
              <a:t>192</a:t>
            </a:fld>
            <a:endParaRPr lang="en-US"/>
          </a:p>
        </p:txBody>
      </p:sp>
      <p:pic>
        <p:nvPicPr>
          <p:cNvPr id="9" name="Graphic 8" descr="Medieval Armor with solid fill">
            <a:extLst>
              <a:ext uri="{FF2B5EF4-FFF2-40B4-BE49-F238E27FC236}">
                <a16:creationId xmlns:a16="http://schemas.microsoft.com/office/drawing/2014/main" id="{422558E1-1D83-2C6A-9297-B5549DC0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477761" y="6582569"/>
            <a:ext cx="3225800" cy="3225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202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Many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Network equipment manufacturers</a:t>
            </a:r>
          </a:p>
          <a:p>
            <a:pPr lvl="1"/>
            <a:r>
              <a:rPr lang="en-US"/>
              <a:t>Moved to offer security in their offerings</a:t>
            </a:r>
          </a:p>
          <a:p>
            <a:pPr lvl="1"/>
            <a:r>
              <a:rPr lang="en-US"/>
              <a:t>Security capabilities include subscription for capabilities and ongoing monitoring, updates and management portal access</a:t>
            </a:r>
          </a:p>
          <a:p>
            <a:r>
              <a:rPr lang="en-US"/>
              <a:t>Security software and equipment providers</a:t>
            </a:r>
          </a:p>
          <a:p>
            <a:pPr lvl="1"/>
            <a:r>
              <a:rPr lang="en-US"/>
              <a:t>Historically limited focused offerings</a:t>
            </a:r>
          </a:p>
          <a:p>
            <a:pPr lvl="1"/>
            <a:r>
              <a:rPr lang="en-US"/>
              <a:t>Many expanded service set or have been acquired</a:t>
            </a:r>
          </a:p>
          <a:p>
            <a:pPr lvl="2"/>
            <a:r>
              <a:rPr lang="en-US"/>
              <a:t>Broader range of security offerings (e.g. perimeter security added endpoint)</a:t>
            </a:r>
          </a:p>
          <a:p>
            <a:pPr lvl="2"/>
            <a:r>
              <a:rPr lang="en-US"/>
              <a:t>With AI and ML, monitoring has become integral to the product</a:t>
            </a:r>
          </a:p>
          <a:p>
            <a:pPr lvl="2"/>
            <a:r>
              <a:rPr lang="en-US"/>
              <a:t>Expansion into network space</a:t>
            </a:r>
          </a:p>
          <a:p>
            <a:pPr lvl="2"/>
            <a:r>
              <a:rPr lang="en-US"/>
              <a:t>Professional services (design and incident response)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320204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More Players</a:t>
            </a:r>
          </a:p>
        </p:txBody>
      </p:sp>
      <p:sp>
        <p:nvSpPr>
          <p:cNvPr id="33" name="Content Placeholder 32"/>
          <p:cNvSpPr>
            <a:spLocks noGrp="1"/>
          </p:cNvSpPr>
          <p:nvPr>
            <p:ph idx="1"/>
          </p:nvPr>
        </p:nvSpPr>
        <p:spPr>
          <a:xfrm>
            <a:off x="1257300" y="2193131"/>
            <a:ext cx="16294100" cy="6967198"/>
          </a:xfrm>
        </p:spPr>
        <p:txBody>
          <a:bodyPr/>
          <a:lstStyle/>
          <a:p>
            <a:r>
              <a:rPr lang="en-US"/>
              <a:t>Computer manufacturers</a:t>
            </a:r>
          </a:p>
          <a:p>
            <a:pPr lvl="1"/>
            <a:r>
              <a:rPr lang="en-US"/>
              <a:t>Extension of their professional services business</a:t>
            </a:r>
          </a:p>
          <a:p>
            <a:pPr lvl="1"/>
            <a:r>
              <a:rPr lang="en-US"/>
              <a:t>SOC services </a:t>
            </a:r>
          </a:p>
          <a:p>
            <a:r>
              <a:rPr lang="en-US"/>
              <a:t>Telecommunications service providers</a:t>
            </a:r>
          </a:p>
          <a:p>
            <a:pPr lvl="1"/>
            <a:r>
              <a:rPr lang="en-US"/>
              <a:t>Networks need protecting security often an integral part of the service</a:t>
            </a:r>
          </a:p>
          <a:p>
            <a:pPr lvl="1"/>
            <a:r>
              <a:rPr lang="en-US"/>
              <a:t>Expansion into professional services</a:t>
            </a:r>
          </a:p>
          <a:p>
            <a:r>
              <a:rPr lang="en-US"/>
              <a:t>Systems integrators</a:t>
            </a:r>
          </a:p>
          <a:p>
            <a:pPr lvl="1"/>
            <a:r>
              <a:rPr lang="en-US"/>
              <a:t>Natural expansion of their professional service offerings</a:t>
            </a:r>
          </a:p>
          <a:p>
            <a:r>
              <a:rPr lang="en-US"/>
              <a:t>Local IT providers</a:t>
            </a:r>
          </a:p>
          <a:p>
            <a:r>
              <a:rPr lang="en-US"/>
              <a:t>Financial service technology providers</a:t>
            </a:r>
          </a:p>
          <a:p>
            <a:pPr lvl="1"/>
            <a:endParaRPr lang="en-US"/>
          </a:p>
          <a:p>
            <a:pPr lvl="2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algn="ctr"/>
              <a:t>194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30600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6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Emerging Technologies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2858781"/>
      </p:ext>
    </p:extLst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70792-42D9-6047-8811-06D128AA1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Eats the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82310-140C-A54E-AA0E-011B3EB36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1" y="2193131"/>
            <a:ext cx="11884542" cy="6967198"/>
          </a:xfrm>
        </p:spPr>
        <p:txBody>
          <a:bodyPr>
            <a:normAutofit fontScale="92500"/>
          </a:bodyPr>
          <a:lstStyle/>
          <a:p>
            <a:r>
              <a:rPr lang="en-US"/>
              <a:t>Marc Andreesen (Netscape, Andreesen Horowitz)</a:t>
            </a:r>
          </a:p>
          <a:p>
            <a:r>
              <a:rPr lang="en-US"/>
              <a:t>Every device, appliance or box in this course is going away or being consolidated with others</a:t>
            </a:r>
          </a:p>
          <a:p>
            <a:r>
              <a:rPr lang="en-US"/>
              <a:t>They are being replaced with software running on:</a:t>
            </a:r>
          </a:p>
          <a:p>
            <a:pPr lvl="1"/>
            <a:r>
              <a:rPr lang="en-US"/>
              <a:t>General purpose silicon (CPUs)</a:t>
            </a:r>
          </a:p>
          <a:p>
            <a:pPr lvl="1"/>
            <a:r>
              <a:rPr lang="en-US"/>
              <a:t>Graphics processors (GPUs)</a:t>
            </a:r>
          </a:p>
          <a:p>
            <a:pPr lvl="1"/>
            <a:r>
              <a:rPr lang="en-US"/>
              <a:t>Embedded Devices</a:t>
            </a:r>
          </a:p>
          <a:p>
            <a:pPr lvl="1"/>
            <a:r>
              <a:rPr lang="en-US"/>
              <a:t>Almost everything else (IoT, appliances, smart devices)</a:t>
            </a:r>
          </a:p>
          <a:p>
            <a:r>
              <a:rPr lang="en-US"/>
              <a:t>This trend is not confined to networking!</a:t>
            </a:r>
          </a:p>
        </p:txBody>
      </p:sp>
      <p:pic>
        <p:nvPicPr>
          <p:cNvPr id="1028" name="Picture 4">
            <a:hlinkClick r:id="rId3"/>
            <a:extLst>
              <a:ext uri="{FF2B5EF4-FFF2-40B4-BE49-F238E27FC236}">
                <a16:creationId xmlns:a16="http://schemas.microsoft.com/office/drawing/2014/main" id="{16A393C5-502D-2243-9716-41C4084E1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47939" y="7137399"/>
            <a:ext cx="6019800" cy="314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1047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300" y="2248273"/>
            <a:ext cx="11700417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Virtualization started with the recognition that server power had increased significantly and most servers were underutilized</a:t>
            </a:r>
          </a:p>
          <a:p>
            <a:r>
              <a:rPr lang="en-US"/>
              <a:t>Servers often support a single application only</a:t>
            </a:r>
          </a:p>
          <a:p>
            <a:r>
              <a:rPr lang="en-US"/>
              <a:t>The 1960’s virtual machine concept came to the rescue</a:t>
            </a:r>
          </a:p>
          <a:p>
            <a:r>
              <a:rPr lang="en-US"/>
              <a:t>One server can now act as multiple virtual servers</a:t>
            </a:r>
          </a:p>
          <a:p>
            <a:r>
              <a:rPr lang="en-US"/>
              <a:t>Concept has expanded to storage and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B31C567-0AE1-2353-92D5-D0A97CF46BF0}"/>
              </a:ext>
            </a:extLst>
          </p:cNvPr>
          <p:cNvGrpSpPr/>
          <p:nvPr/>
        </p:nvGrpSpPr>
        <p:grpSpPr>
          <a:xfrm>
            <a:off x="14312900" y="5545546"/>
            <a:ext cx="3136900" cy="3151672"/>
            <a:chOff x="14312900" y="5545546"/>
            <a:chExt cx="3136900" cy="315167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DD2843-C7FD-3479-E666-5CA288E4E692}"/>
                </a:ext>
              </a:extLst>
            </p:cNvPr>
            <p:cNvSpPr/>
            <p:nvPr/>
          </p:nvSpPr>
          <p:spPr>
            <a:xfrm>
              <a:off x="14312900" y="5545546"/>
              <a:ext cx="3136900" cy="9822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16735-5E19-549C-172E-7BB3338861EC}"/>
                </a:ext>
              </a:extLst>
            </p:cNvPr>
            <p:cNvSpPr/>
            <p:nvPr/>
          </p:nvSpPr>
          <p:spPr>
            <a:xfrm>
              <a:off x="14312900" y="6542782"/>
              <a:ext cx="3136900" cy="107721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BC10AE-F342-94F7-3BF3-909510FD6AE2}"/>
                </a:ext>
              </a:extLst>
            </p:cNvPr>
            <p:cNvSpPr/>
            <p:nvPr/>
          </p:nvSpPr>
          <p:spPr>
            <a:xfrm>
              <a:off x="14312900" y="7620000"/>
              <a:ext cx="3136900" cy="107721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B89C48-37E4-D032-3E2A-83AF5371B9BA}"/>
                </a:ext>
              </a:extLst>
            </p:cNvPr>
            <p:cNvSpPr txBox="1"/>
            <p:nvPr/>
          </p:nvSpPr>
          <p:spPr>
            <a:xfrm>
              <a:off x="14793552" y="5804927"/>
              <a:ext cx="232788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A7ABB1-7AD9-17E1-1EDA-5BCA58311AE3}"/>
                </a:ext>
              </a:extLst>
            </p:cNvPr>
            <p:cNvSpPr txBox="1"/>
            <p:nvPr/>
          </p:nvSpPr>
          <p:spPr>
            <a:xfrm>
              <a:off x="14793552" y="6536146"/>
              <a:ext cx="2175596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Operating </a:t>
              </a:r>
            </a:p>
            <a:p>
              <a:pPr algn="ctr"/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System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93EDA07-F28A-E25C-B52A-737BE5495DAA}"/>
                </a:ext>
              </a:extLst>
            </p:cNvPr>
            <p:cNvSpPr txBox="1"/>
            <p:nvPr/>
          </p:nvSpPr>
          <p:spPr>
            <a:xfrm>
              <a:off x="14877870" y="7803863"/>
              <a:ext cx="20069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Hardware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516649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>
          <a:xfrm>
            <a:off x="954529" y="279710"/>
            <a:ext cx="15773400" cy="1988345"/>
          </a:xfrm>
        </p:spPr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Machines Benefits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198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72410" y="1687055"/>
            <a:ext cx="11772900" cy="8249198"/>
            <a:chOff x="590940" y="1201703"/>
            <a:chExt cx="7848600" cy="5499463"/>
          </a:xfrm>
        </p:grpSpPr>
        <p:grpSp>
          <p:nvGrpSpPr>
            <p:cNvPr id="112" name="Group 111"/>
            <p:cNvGrpSpPr/>
            <p:nvPr>
              <p:custDataLst>
                <p:tags r:id="rId2"/>
              </p:custDataLst>
            </p:nvPr>
          </p:nvGrpSpPr>
          <p:grpSpPr>
            <a:xfrm>
              <a:off x="3463722" y="2086328"/>
              <a:ext cx="2145645" cy="2389765"/>
              <a:chOff x="3673021" y="1295400"/>
              <a:chExt cx="2187308" cy="2895600"/>
            </a:xfrm>
          </p:grpSpPr>
          <p:sp>
            <p:nvSpPr>
              <p:cNvPr id="106" name="Rounded Rectangle 105"/>
              <p:cNvSpPr>
                <a:spLocks noChangeAspect="1"/>
              </p:cNvSpPr>
              <p:nvPr/>
            </p:nvSpPr>
            <p:spPr>
              <a:xfrm>
                <a:off x="45970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6" name="Rounded Rectangle 15"/>
              <p:cNvSpPr>
                <a:spLocks noChangeAspect="1"/>
              </p:cNvSpPr>
              <p:nvPr/>
            </p:nvSpPr>
            <p:spPr>
              <a:xfrm>
                <a:off x="36730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1" name="Rounded Rectangle 20"/>
              <p:cNvSpPr>
                <a:spLocks noChangeAspect="1"/>
              </p:cNvSpPr>
              <p:nvPr/>
            </p:nvSpPr>
            <p:spPr>
              <a:xfrm>
                <a:off x="37913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2" name="Rounded Rectangle 21"/>
              <p:cNvSpPr>
                <a:spLocks noChangeAspect="1"/>
              </p:cNvSpPr>
              <p:nvPr/>
            </p:nvSpPr>
            <p:spPr>
              <a:xfrm>
                <a:off x="37932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0208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763757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622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1" name="Group 110"/>
            <p:cNvGrpSpPr/>
            <p:nvPr>
              <p:custDataLst>
                <p:tags r:id="rId3"/>
              </p:custDataLst>
            </p:nvPr>
          </p:nvGrpSpPr>
          <p:grpSpPr>
            <a:xfrm>
              <a:off x="5780928" y="2086328"/>
              <a:ext cx="2145645" cy="2389765"/>
              <a:chOff x="6035221" y="1295400"/>
              <a:chExt cx="2187308" cy="2895600"/>
            </a:xfrm>
          </p:grpSpPr>
          <p:sp>
            <p:nvSpPr>
              <p:cNvPr id="107" name="Rounded Rectangle 106"/>
              <p:cNvSpPr>
                <a:spLocks noChangeAspect="1"/>
              </p:cNvSpPr>
              <p:nvPr/>
            </p:nvSpPr>
            <p:spPr>
              <a:xfrm>
                <a:off x="6959252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4" name="Rounded Rectangle 43"/>
              <p:cNvSpPr>
                <a:spLocks noChangeAspect="1"/>
              </p:cNvSpPr>
              <p:nvPr/>
            </p:nvSpPr>
            <p:spPr>
              <a:xfrm>
                <a:off x="6035221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5" name="Rounded Rectangle 44"/>
              <p:cNvSpPr>
                <a:spLocks noChangeAspect="1"/>
              </p:cNvSpPr>
              <p:nvPr/>
            </p:nvSpPr>
            <p:spPr>
              <a:xfrm>
                <a:off x="6153515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6" name="Rounded Rectangle 45"/>
              <p:cNvSpPr>
                <a:spLocks noChangeAspect="1"/>
              </p:cNvSpPr>
              <p:nvPr/>
            </p:nvSpPr>
            <p:spPr>
              <a:xfrm>
                <a:off x="6155493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6383057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612595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224486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grpSp>
          <p:nvGrpSpPr>
            <p:cNvPr id="110" name="Group 109"/>
            <p:cNvGrpSpPr/>
            <p:nvPr>
              <p:custDataLst>
                <p:tags r:id="rId4"/>
              </p:custDataLst>
            </p:nvPr>
          </p:nvGrpSpPr>
          <p:grpSpPr>
            <a:xfrm>
              <a:off x="1167323" y="2086328"/>
              <a:ext cx="2145645" cy="2389765"/>
              <a:chOff x="1332032" y="1295400"/>
              <a:chExt cx="2187308" cy="2895600"/>
            </a:xfrm>
          </p:grpSpPr>
          <p:sp>
            <p:nvSpPr>
              <p:cNvPr id="105" name="Rounded Rectangle 104"/>
              <p:cNvSpPr>
                <a:spLocks noChangeAspect="1"/>
              </p:cNvSpPr>
              <p:nvPr/>
            </p:nvSpPr>
            <p:spPr>
              <a:xfrm>
                <a:off x="2286000" y="3200400"/>
                <a:ext cx="304800" cy="990600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25" name="Rounded Rectangle 24"/>
              <p:cNvSpPr>
                <a:spLocks noChangeAspect="1"/>
              </p:cNvSpPr>
              <p:nvPr/>
            </p:nvSpPr>
            <p:spPr>
              <a:xfrm>
                <a:off x="1332032" y="1295400"/>
                <a:ext cx="2187308" cy="240795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0" name="Rounded Rectangle 29"/>
              <p:cNvSpPr>
                <a:spLocks noChangeAspect="1"/>
              </p:cNvSpPr>
              <p:nvPr/>
            </p:nvSpPr>
            <p:spPr>
              <a:xfrm>
                <a:off x="1450326" y="2386622"/>
                <a:ext cx="1950720" cy="682752"/>
              </a:xfrm>
              <a:prstGeom prst="round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31" name="Rounded Rectangle 30"/>
              <p:cNvSpPr>
                <a:spLocks noChangeAspect="1"/>
              </p:cNvSpPr>
              <p:nvPr/>
            </p:nvSpPr>
            <p:spPr>
              <a:xfrm>
                <a:off x="1452304" y="1524000"/>
                <a:ext cx="1946764" cy="682752"/>
              </a:xfrm>
              <a:prstGeom prst="round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679869" y="1680710"/>
                <a:ext cx="1491634" cy="44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0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Application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422766" y="2543332"/>
                <a:ext cx="2005839" cy="397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Operating System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521297" y="3201700"/>
                <a:ext cx="1805561" cy="410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Machine</a:t>
                </a:r>
              </a:p>
            </p:txBody>
          </p:sp>
        </p:grpSp>
        <p:sp>
          <p:nvSpPr>
            <p:cNvPr id="104" name="Rounded Rectangle 103"/>
            <p:cNvSpPr>
              <a:spLocks noChangeAspect="1"/>
            </p:cNvSpPr>
            <p:nvPr/>
          </p:nvSpPr>
          <p:spPr>
            <a:xfrm>
              <a:off x="2925354" y="4538982"/>
              <a:ext cx="3214189" cy="817551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700"/>
            </a:p>
          </p:txBody>
        </p:sp>
        <p:grpSp>
          <p:nvGrpSpPr>
            <p:cNvPr id="109" name="Group 108"/>
            <p:cNvGrpSpPr/>
            <p:nvPr>
              <p:custDataLst>
                <p:tags r:id="rId5"/>
              </p:custDataLst>
            </p:nvPr>
          </p:nvGrpSpPr>
          <p:grpSpPr>
            <a:xfrm>
              <a:off x="1118472" y="4231988"/>
              <a:ext cx="6808100" cy="621438"/>
              <a:chOff x="1282233" y="3895225"/>
              <a:chExt cx="6940296" cy="752976"/>
            </a:xfrm>
          </p:grpSpPr>
          <p:sp>
            <p:nvSpPr>
              <p:cNvPr id="12" name="Rounded Rectangle 11"/>
              <p:cNvSpPr>
                <a:spLocks noChangeAspect="1"/>
              </p:cNvSpPr>
              <p:nvPr/>
            </p:nvSpPr>
            <p:spPr>
              <a:xfrm>
                <a:off x="1282233" y="3895225"/>
                <a:ext cx="6940296" cy="752976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3092258" y="4025493"/>
                <a:ext cx="3320246" cy="55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900">
                    <a:solidFill>
                      <a:schemeClr val="bg1"/>
                    </a:solidFill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Virtual Infrastructure</a:t>
                </a:r>
              </a:p>
            </p:txBody>
          </p:sp>
        </p:grpSp>
        <p:grpSp>
          <p:nvGrpSpPr>
            <p:cNvPr id="108" name="Group 107"/>
            <p:cNvGrpSpPr/>
            <p:nvPr>
              <p:custDataLst>
                <p:tags r:id="rId6"/>
              </p:custDataLst>
            </p:nvPr>
          </p:nvGrpSpPr>
          <p:grpSpPr>
            <a:xfrm>
              <a:off x="590940" y="4928403"/>
              <a:ext cx="7848600" cy="1772763"/>
              <a:chOff x="744457" y="4739046"/>
              <a:chExt cx="8001000" cy="2147999"/>
            </a:xfrm>
          </p:grpSpPr>
          <p:sp>
            <p:nvSpPr>
              <p:cNvPr id="103" name="Rounded Rectangle 102"/>
              <p:cNvSpPr>
                <a:spLocks noChangeAspect="1"/>
              </p:cNvSpPr>
              <p:nvPr/>
            </p:nvSpPr>
            <p:spPr>
              <a:xfrm>
                <a:off x="744457" y="4904447"/>
                <a:ext cx="8001000" cy="1982598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4983306" y="5638800"/>
                <a:ext cx="949102" cy="41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Servers</a:t>
                </a:r>
              </a:p>
            </p:txBody>
          </p:sp>
          <p:cxnSp>
            <p:nvCxnSpPr>
              <p:cNvPr id="82" name="Straight Connector 81"/>
              <p:cNvCxnSpPr/>
              <p:nvPr/>
            </p:nvCxnSpPr>
            <p:spPr>
              <a:xfrm>
                <a:off x="3498129" y="5334000"/>
                <a:ext cx="1066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4606493" y="5257800"/>
                <a:ext cx="415636" cy="914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174529" y="5410200"/>
                <a:ext cx="9144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H="1" flipV="1">
                <a:off x="6393729" y="5562600"/>
                <a:ext cx="1524000" cy="3810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 flipH="1">
                <a:off x="3269529" y="5334000"/>
                <a:ext cx="304800" cy="685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050329" y="6096000"/>
                <a:ext cx="10668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/>
              <p:cNvGrpSpPr/>
              <p:nvPr/>
            </p:nvGrpSpPr>
            <p:grpSpPr>
              <a:xfrm>
                <a:off x="754929" y="5244664"/>
                <a:ext cx="1600200" cy="1477015"/>
                <a:chOff x="-4648200" y="4495800"/>
                <a:chExt cx="1600200" cy="1477015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-4648200" y="4495800"/>
                  <a:ext cx="1600200" cy="1182624"/>
                  <a:chOff x="3048000" y="5980176"/>
                  <a:chExt cx="1600200" cy="1182624"/>
                </a:xfrm>
              </p:grpSpPr>
              <p:pic>
                <p:nvPicPr>
                  <p:cNvPr id="55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48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429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000" y="59801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6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269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650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8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031529" y="62849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7" name="TextBox 66"/>
                <p:cNvSpPr txBox="1"/>
                <p:nvPr/>
              </p:nvSpPr>
              <p:spPr>
                <a:xfrm>
                  <a:off x="-4233053" y="5562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>
                <a:off x="7231929" y="5650468"/>
                <a:ext cx="1378671" cy="1096015"/>
                <a:chOff x="1981200" y="4495800"/>
                <a:chExt cx="1378671" cy="1096015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1981200" y="4495800"/>
                  <a:ext cx="1378671" cy="877824"/>
                  <a:chOff x="6781800" y="5675376"/>
                  <a:chExt cx="1378671" cy="877824"/>
                </a:xfrm>
              </p:grpSpPr>
              <p:pic>
                <p:nvPicPr>
                  <p:cNvPr id="61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781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2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162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3" name="Picture 6" descr="C:\Users\AWalkden.HILL\Downloads\network_database_alone_400_clr_7007.png"/>
                  <p:cNvPicPr>
                    <a:picLocks noChangeAspect="1" noChangeArrowheads="1"/>
                  </p:cNvPicPr>
                  <p:nvPr/>
                </p:nvPicPr>
                <p:blipFill>
                  <a:blip r:embed="rId12" cstate="email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543800" y="5675376"/>
                    <a:ext cx="616671" cy="877824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69" name="TextBox 68"/>
                <p:cNvSpPr txBox="1"/>
                <p:nvPr/>
              </p:nvSpPr>
              <p:spPr>
                <a:xfrm>
                  <a:off x="2180732" y="5181600"/>
                  <a:ext cx="979606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Storage</a:t>
                  </a:r>
                </a:p>
              </p:txBody>
            </p:sp>
          </p:grpSp>
          <p:grpSp>
            <p:nvGrpSpPr>
              <p:cNvPr id="76" name="Group 75"/>
              <p:cNvGrpSpPr/>
              <p:nvPr/>
            </p:nvGrpSpPr>
            <p:grpSpPr>
              <a:xfrm>
                <a:off x="4117414" y="5524500"/>
                <a:ext cx="1036255" cy="1210315"/>
                <a:chOff x="-1438115" y="4457700"/>
                <a:chExt cx="1036255" cy="1210315"/>
              </a:xfrm>
            </p:grpSpPr>
            <p:pic>
              <p:nvPicPr>
                <p:cNvPr id="71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396238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4" name="TextBox 73"/>
                <p:cNvSpPr txBox="1"/>
                <p:nvPr/>
              </p:nvSpPr>
              <p:spPr>
                <a:xfrm>
                  <a:off x="-1438115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grpSp>
            <p:nvGrpSpPr>
              <p:cNvPr id="77" name="Group 76"/>
              <p:cNvGrpSpPr/>
              <p:nvPr/>
            </p:nvGrpSpPr>
            <p:grpSpPr>
              <a:xfrm>
                <a:off x="2638829" y="5524500"/>
                <a:ext cx="1036255" cy="1210315"/>
                <a:chOff x="-2916700" y="4457700"/>
                <a:chExt cx="1036255" cy="1210315"/>
              </a:xfrm>
            </p:grpSpPr>
            <p:pic>
              <p:nvPicPr>
                <p:cNvPr id="1026" name="Picture 2" descr="C:\Users\AWalkden.HILL\Downloads\computer_modem_400_clr_6736.png"/>
                <p:cNvPicPr>
                  <a:picLocks noChangeAspect="1" noChangeArrowheads="1"/>
                </p:cNvPicPr>
                <p:nvPr/>
              </p:nvPicPr>
              <p:blipFill>
                <a:blip r:embed="rId1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2874823" y="4457700"/>
                  <a:ext cx="952500" cy="907256"/>
                </a:xfrm>
                <a:prstGeom prst="rect">
                  <a:avLst/>
                </a:prstGeom>
                <a:noFill/>
              </p:spPr>
            </p:pic>
            <p:sp>
              <p:nvSpPr>
                <p:cNvPr id="75" name="TextBox 74"/>
                <p:cNvSpPr txBox="1"/>
                <p:nvPr/>
              </p:nvSpPr>
              <p:spPr>
                <a:xfrm>
                  <a:off x="-2916700" y="5257800"/>
                  <a:ext cx="1036255" cy="4102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700">
                      <a:latin typeface="Helvetica Neue Medium" panose="02000503000000020004" pitchFamily="2" charset="0"/>
                      <a:ea typeface="Helvetica Neue Medium" panose="02000503000000020004" pitchFamily="2" charset="0"/>
                      <a:cs typeface="Helvetica Neue Medium" panose="02000503000000020004" pitchFamily="2" charset="0"/>
                    </a:rPr>
                    <a:t>Network</a:t>
                  </a:r>
                </a:p>
              </p:txBody>
            </p:sp>
          </p:grpSp>
          <p:pic>
            <p:nvPicPr>
              <p:cNvPr id="50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6529" y="4800600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1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9129" y="4739046"/>
                <a:ext cx="1905000" cy="1190625"/>
              </a:xfrm>
              <a:prstGeom prst="rect">
                <a:avLst/>
              </a:prstGeom>
              <a:noFill/>
            </p:spPr>
          </p:pic>
          <p:pic>
            <p:nvPicPr>
              <p:cNvPr id="52" name="towers 3" descr="C:\Users\AWalkden.HILL\Downloads\computer_towers_aligned_400_clr_6507.png"/>
              <p:cNvPicPr>
                <a:picLocks noChangeAspect="1" noChangeArrowheads="1"/>
              </p:cNvPicPr>
              <p:nvPr/>
            </p:nvPicPr>
            <p:blipFill>
              <a:blip r:embed="rId1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31729" y="4876800"/>
                <a:ext cx="1905000" cy="1190625"/>
              </a:xfrm>
              <a:prstGeom prst="rect">
                <a:avLst/>
              </a:prstGeom>
              <a:noFill/>
            </p:spPr>
          </p:pic>
        </p:grpSp>
        <p:pic>
          <p:nvPicPr>
            <p:cNvPr id="1027" name="Picture 3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2944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6" name="PPTShape_0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8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0149" y="1201703"/>
              <a:ext cx="1308100" cy="894197"/>
            </a:xfrm>
            <a:prstGeom prst="rect">
              <a:avLst/>
            </a:prstGeom>
            <a:noFill/>
          </p:spPr>
        </p:pic>
        <p:pic>
          <p:nvPicPr>
            <p:cNvPr id="97" name="PPTShape_1" descr="C:\Users\AWalkden.HILL\Downloads\group_casual_people_silhouette_400_clr_3838.png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7355" y="1201703"/>
              <a:ext cx="1308100" cy="894197"/>
            </a:xfrm>
            <a:prstGeom prst="rect">
              <a:avLst/>
            </a:prstGeom>
            <a:noFill/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089547971"/>
      </p:ext>
    </p:extLst>
  </p:cSld>
  <p:clrMapOvr>
    <a:masterClrMapping/>
  </p:clrMapOvr>
  <p:transition spd="slow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Deployment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7299" y="2193131"/>
            <a:ext cx="16207741" cy="6967198"/>
          </a:xfrm>
        </p:spPr>
        <p:txBody>
          <a:bodyPr/>
          <a:lstStyle/>
          <a:p>
            <a:r>
              <a:rPr lang="en-US"/>
              <a:t>Cloud services come in four variants</a:t>
            </a:r>
          </a:p>
          <a:p>
            <a:pPr lvl="1"/>
            <a:r>
              <a:rPr lang="en-US"/>
              <a:t>Private – infrastructure deployed for a single entity</a:t>
            </a:r>
          </a:p>
          <a:p>
            <a:pPr lvl="1"/>
            <a:r>
              <a:rPr lang="en-US"/>
              <a:t>Community – provisioned for a community (e.g. government agencies)</a:t>
            </a:r>
          </a:p>
          <a:p>
            <a:pPr lvl="1"/>
            <a:r>
              <a:rPr lang="en-US"/>
              <a:t>Public – open to use by anyone</a:t>
            </a:r>
          </a:p>
          <a:p>
            <a:pPr lvl="1"/>
            <a:r>
              <a:rPr lang="en-US"/>
              <a:t>Hybrid – combination of two or more cloud infrastructures</a:t>
            </a:r>
          </a:p>
          <a:p>
            <a:r>
              <a:rPr lang="en-US"/>
              <a:t>Many organizations use cloud services for select applications</a:t>
            </a:r>
          </a:p>
          <a:p>
            <a:r>
              <a:rPr lang="en-US"/>
              <a:t>Multi-cloud is the norm</a:t>
            </a:r>
          </a:p>
          <a:p>
            <a:r>
              <a:rPr lang="en-US"/>
              <a:t>Migration ongoing for most organizations</a:t>
            </a:r>
          </a:p>
          <a:p>
            <a:r>
              <a:rPr lang="en-US"/>
              <a:t>Responsibilities depend on deployment and service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257300" y="9607210"/>
            <a:ext cx="3330454" cy="475003"/>
          </a:xfrm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199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587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215F651C-B6DB-A749-8DA3-780AE957EB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676" b="3676"/>
          <a:stretch>
            <a:fillRect/>
          </a:stretch>
        </p:blipFill>
        <p:spPr>
          <a:xfrm>
            <a:off x="1052422" y="2063868"/>
            <a:ext cx="16183155" cy="9103025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5095302-1C6C-704B-9196-AD835FFE3E5B}"/>
              </a:ext>
            </a:extLst>
          </p:cNvPr>
          <p:cNvSpPr txBox="1">
            <a:spLocks/>
          </p:cNvSpPr>
          <p:nvPr/>
        </p:nvSpPr>
        <p:spPr>
          <a:xfrm>
            <a:off x="549933" y="733152"/>
            <a:ext cx="15773400" cy="1330716"/>
          </a:xfrm>
          <a:prstGeom prst="rect">
            <a:avLst/>
          </a:prstGeom>
        </p:spPr>
        <p:txBody>
          <a:bodyPr/>
          <a:lstStyle>
            <a:lvl1pPr algn="l" defTabSz="13716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Our Goal of this Week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13A6C90-0698-A041-B71E-0DD3ED7FD733}"/>
              </a:ext>
            </a:extLst>
          </p:cNvPr>
          <p:cNvSpPr/>
          <p:nvPr/>
        </p:nvSpPr>
        <p:spPr>
          <a:xfrm>
            <a:off x="2422374" y="1727042"/>
            <a:ext cx="12028517" cy="7274096"/>
          </a:xfrm>
          <a:prstGeom prst="roundRect">
            <a:avLst/>
          </a:prstGeom>
          <a:solidFill>
            <a:schemeClr val="accent1">
              <a:lumMod val="20000"/>
              <a:lumOff val="80000"/>
              <a:alpha val="86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i="1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to begin cracking this code</a:t>
            </a:r>
          </a:p>
          <a:p>
            <a:endParaRPr lang="en-US" sz="2800">
              <a:solidFill>
                <a:schemeClr val="tx1">
                  <a:lumMod val="50000"/>
                  <a:lumOff val="50000"/>
                </a:schemeClr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are all these things? Which of them have I seen before?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Which do I use myself, and how, and for what?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Why switches, routers, firewalls, modems, and other boxes?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do they do, and how do they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standards govern their behavior and operation?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What’s in the cloud-things, and lines that show connections?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Are all the connections alike or equivalent?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is safe and what is not?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Where are the risks? </a:t>
            </a:r>
            <a:r>
              <a:rPr lang="en-US" sz="2800">
                <a:solidFill>
                  <a:srgbClr val="FF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There is always risk!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questions can I ask to learn about a bank’s network?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How can I know if my banks are using best practices?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Is the banking industry taking advantage of available value?</a:t>
            </a:r>
          </a:p>
        </p:txBody>
      </p:sp>
    </p:spTree>
    <p:extLst>
      <p:ext uri="{BB962C8B-B14F-4D97-AF65-F5344CB8AC3E}">
        <p14:creationId xmlns:p14="http://schemas.microsoft.com/office/powerpoint/2010/main" val="140523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Layering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Layering breaks a big problem into smaller pieces</a:t>
            </a:r>
          </a:p>
          <a:p>
            <a:r>
              <a:rPr lang="en-US"/>
              <a:t>Large number of protocols required for</a:t>
            </a:r>
            <a:br>
              <a:rPr lang="en-US"/>
            </a:br>
            <a:r>
              <a:rPr lang="en-US"/>
              <a:t>interoperability between two applications</a:t>
            </a:r>
          </a:p>
          <a:p>
            <a:r>
              <a:rPr lang="en-US"/>
              <a:t>Break protocols into subsets, each of which</a:t>
            </a:r>
            <a:br>
              <a:rPr lang="en-US"/>
            </a:br>
            <a:r>
              <a:rPr lang="en-US"/>
              <a:t>addresses specific, closely related issues</a:t>
            </a:r>
          </a:p>
          <a:p>
            <a:endParaRPr lang="en-US"/>
          </a:p>
          <a:p>
            <a:r>
              <a:rPr lang="en-US"/>
              <a:t>Each layer</a:t>
            </a:r>
          </a:p>
          <a:p>
            <a:pPr lvl="1"/>
            <a:r>
              <a:rPr lang="en-US"/>
              <a:t>Provides a well-defined set of services to the layers above it</a:t>
            </a:r>
          </a:p>
          <a:p>
            <a:pPr lvl="1"/>
            <a:r>
              <a:rPr lang="en-US"/>
              <a:t>Receives services from the layer below it</a:t>
            </a:r>
          </a:p>
          <a:p>
            <a:pPr lvl="1"/>
            <a:r>
              <a:rPr lang="en-US"/>
              <a:t>Knows the set of services that are provided to it</a:t>
            </a:r>
          </a:p>
          <a:p>
            <a:pPr lvl="1"/>
            <a:r>
              <a:rPr lang="en-US"/>
              <a:t>Does not know how those services are provided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066045" y="2763440"/>
            <a:ext cx="3383756" cy="3100388"/>
            <a:chOff x="4179" y="682"/>
            <a:chExt cx="1421" cy="1302"/>
          </a:xfrm>
        </p:grpSpPr>
        <p:sp>
          <p:nvSpPr>
            <p:cNvPr id="1355781" name="Line 5"/>
            <p:cNvSpPr>
              <a:spLocks noChangeShapeType="1"/>
            </p:cNvSpPr>
            <p:nvPr/>
          </p:nvSpPr>
          <p:spPr bwMode="auto">
            <a:xfrm flipH="1">
              <a:off x="4889" y="1728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55782" name="AutoShape 6"/>
            <p:cNvSpPr>
              <a:spLocks noChangeArrowheads="1"/>
            </p:cNvSpPr>
            <p:nvPr/>
          </p:nvSpPr>
          <p:spPr bwMode="auto">
            <a:xfrm>
              <a:off x="4179" y="1459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CC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3" name="AutoShape 7"/>
            <p:cNvSpPr>
              <a:spLocks noChangeArrowheads="1"/>
            </p:cNvSpPr>
            <p:nvPr/>
          </p:nvSpPr>
          <p:spPr bwMode="auto">
            <a:xfrm>
              <a:off x="4179" y="1288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FF66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4" name="AutoShape 8"/>
            <p:cNvSpPr>
              <a:spLocks noChangeArrowheads="1"/>
            </p:cNvSpPr>
            <p:nvPr/>
          </p:nvSpPr>
          <p:spPr bwMode="auto">
            <a:xfrm>
              <a:off x="4179" y="1117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CC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5" name="AutoShape 9"/>
            <p:cNvSpPr>
              <a:spLocks noChangeArrowheads="1"/>
            </p:cNvSpPr>
            <p:nvPr/>
          </p:nvSpPr>
          <p:spPr bwMode="auto">
            <a:xfrm>
              <a:off x="4179" y="946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339966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6" name="AutoShape 10"/>
            <p:cNvSpPr>
              <a:spLocks noChangeArrowheads="1"/>
            </p:cNvSpPr>
            <p:nvPr/>
          </p:nvSpPr>
          <p:spPr bwMode="auto">
            <a:xfrm>
              <a:off x="4179" y="775"/>
              <a:ext cx="1421" cy="347"/>
            </a:xfrm>
            <a:prstGeom prst="parallelogram">
              <a:avLst>
                <a:gd name="adj" fmla="val 102378"/>
              </a:avLst>
            </a:prstGeom>
            <a:solidFill>
              <a:srgbClr val="0066FF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en-US" sz="2700"/>
            </a:p>
          </p:txBody>
        </p:sp>
        <p:sp>
          <p:nvSpPr>
            <p:cNvPr id="1355787" name="Line 11"/>
            <p:cNvSpPr>
              <a:spLocks noChangeShapeType="1"/>
            </p:cNvSpPr>
            <p:nvPr/>
          </p:nvSpPr>
          <p:spPr bwMode="auto">
            <a:xfrm flipH="1" flipV="1">
              <a:off x="4889" y="682"/>
              <a:ext cx="0" cy="256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178410442"/>
      </p:ext>
    </p:extLst>
  </p:cSld>
  <p:clrMapOvr>
    <a:masterClrMapping/>
  </p:clrMapOvr>
  <p:transition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4655C8F-BC94-3E4F-9DD9-7F3B212DA701}"/>
              </a:ext>
            </a:extLst>
          </p:cNvPr>
          <p:cNvSpPr/>
          <p:nvPr/>
        </p:nvSpPr>
        <p:spPr bwMode="auto">
          <a:xfrm>
            <a:off x="3196686" y="6045270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ADF64B-A717-4267-9922-175EC547B790}"/>
              </a:ext>
            </a:extLst>
          </p:cNvPr>
          <p:cNvSpPr/>
          <p:nvPr/>
        </p:nvSpPr>
        <p:spPr bwMode="auto">
          <a:xfrm>
            <a:off x="10306247" y="8936293"/>
            <a:ext cx="2157864" cy="751131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5816B5-5F99-41FD-A62B-48C271A5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Cloud Service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5294A-4FB2-477E-886A-F7CC1D44E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E8DCF4-EBDD-4FE1-8465-FD383573D554}" type="slidenum">
              <a:rPr lang="en-US" smtClean="0"/>
              <a:pPr/>
              <a:t>200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8E1F9-F3C9-4F31-B9D8-7C668E77E258}"/>
              </a:ext>
            </a:extLst>
          </p:cNvPr>
          <p:cNvSpPr/>
          <p:nvPr/>
        </p:nvSpPr>
        <p:spPr bwMode="auto">
          <a:xfrm>
            <a:off x="8001000" y="5257800"/>
            <a:ext cx="72009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6DCBD8-AF9F-41A4-872E-46FA2D095A97}"/>
              </a:ext>
            </a:extLst>
          </p:cNvPr>
          <p:cNvSpPr/>
          <p:nvPr/>
        </p:nvSpPr>
        <p:spPr bwMode="auto">
          <a:xfrm>
            <a:off x="12881928" y="4473858"/>
            <a:ext cx="2205672" cy="603440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0394D0-A06C-48A1-90D2-FDB546B1DC43}"/>
              </a:ext>
            </a:extLst>
          </p:cNvPr>
          <p:cNvSpPr/>
          <p:nvPr/>
        </p:nvSpPr>
        <p:spPr bwMode="auto">
          <a:xfrm>
            <a:off x="3200400" y="4457700"/>
            <a:ext cx="9681528" cy="6195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010C7B-08CB-4B56-A036-8B22A01010BC}"/>
              </a:ext>
            </a:extLst>
          </p:cNvPr>
          <p:cNvSpPr/>
          <p:nvPr/>
        </p:nvSpPr>
        <p:spPr bwMode="auto">
          <a:xfrm>
            <a:off x="3200400" y="3657600"/>
            <a:ext cx="120015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EB872-87CC-4360-A645-168A9A7B4981}"/>
              </a:ext>
            </a:extLst>
          </p:cNvPr>
          <p:cNvSpPr/>
          <p:nvPr/>
        </p:nvSpPr>
        <p:spPr bwMode="auto">
          <a:xfrm>
            <a:off x="5600700" y="6858000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798EDF-D4C7-4855-953C-126F2002EBFF}"/>
              </a:ext>
            </a:extLst>
          </p:cNvPr>
          <p:cNvSpPr/>
          <p:nvPr/>
        </p:nvSpPr>
        <p:spPr bwMode="auto">
          <a:xfrm>
            <a:off x="3200400" y="7658100"/>
            <a:ext cx="120015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BC1F20-F9C1-4E0D-9858-29F51A05E9F9}"/>
              </a:ext>
            </a:extLst>
          </p:cNvPr>
          <p:cNvSpPr/>
          <p:nvPr/>
        </p:nvSpPr>
        <p:spPr bwMode="auto">
          <a:xfrm>
            <a:off x="3200400" y="6874158"/>
            <a:ext cx="2400300" cy="55399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8045F-E649-4E36-A002-1269B80C8D59}"/>
              </a:ext>
            </a:extLst>
          </p:cNvPr>
          <p:cNvSpPr/>
          <p:nvPr/>
        </p:nvSpPr>
        <p:spPr bwMode="auto">
          <a:xfrm>
            <a:off x="3200400" y="5257800"/>
            <a:ext cx="4800600" cy="5701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C5FEA1-1054-41E9-B6D7-DC6E073EDEDC}"/>
              </a:ext>
            </a:extLst>
          </p:cNvPr>
          <p:cNvSpPr txBox="1"/>
          <p:nvPr/>
        </p:nvSpPr>
        <p:spPr>
          <a:xfrm>
            <a:off x="4608197" y="7701476"/>
            <a:ext cx="8547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Facility, power, rack, environment controls, fire control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8ABC02-C72C-45A4-B203-49C1913F1182}"/>
              </a:ext>
            </a:extLst>
          </p:cNvPr>
          <p:cNvSpPr txBox="1"/>
          <p:nvPr/>
        </p:nvSpPr>
        <p:spPr>
          <a:xfrm>
            <a:off x="8827005" y="6856772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777B81-C97A-43F1-9C34-FE77180C1E9B}"/>
              </a:ext>
            </a:extLst>
          </p:cNvPr>
          <p:cNvSpPr txBox="1"/>
          <p:nvPr/>
        </p:nvSpPr>
        <p:spPr>
          <a:xfrm>
            <a:off x="2978193" y="6879074"/>
            <a:ext cx="273680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Hardware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594784-0CE6-4E36-8DD9-CA2005404F07}"/>
              </a:ext>
            </a:extLst>
          </p:cNvPr>
          <p:cNvSpPr/>
          <p:nvPr/>
        </p:nvSpPr>
        <p:spPr bwMode="auto">
          <a:xfrm>
            <a:off x="5600700" y="6057901"/>
            <a:ext cx="9601200" cy="570156"/>
          </a:xfrm>
          <a:prstGeom prst="rect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25BA8A-1248-44A0-BE70-6D2E1496512C}"/>
              </a:ext>
            </a:extLst>
          </p:cNvPr>
          <p:cNvSpPr txBox="1"/>
          <p:nvPr/>
        </p:nvSpPr>
        <p:spPr>
          <a:xfrm>
            <a:off x="8842916" y="6056672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252116-2E73-49E7-9D5D-8C5107E4D7F5}"/>
              </a:ext>
            </a:extLst>
          </p:cNvPr>
          <p:cNvSpPr txBox="1"/>
          <p:nvPr/>
        </p:nvSpPr>
        <p:spPr>
          <a:xfrm>
            <a:off x="3380443" y="6078974"/>
            <a:ext cx="18587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Hypervisor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7AEFAB-113C-4041-AFD9-316CAB7AB24F}"/>
              </a:ext>
            </a:extLst>
          </p:cNvPr>
          <p:cNvSpPr txBox="1"/>
          <p:nvPr/>
        </p:nvSpPr>
        <p:spPr>
          <a:xfrm>
            <a:off x="109404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F1B619-E118-4FF6-A30D-3D99B4E45293}"/>
              </a:ext>
            </a:extLst>
          </p:cNvPr>
          <p:cNvSpPr txBox="1"/>
          <p:nvPr/>
        </p:nvSpPr>
        <p:spPr>
          <a:xfrm>
            <a:off x="5111161" y="5278874"/>
            <a:ext cx="6110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6A856B-FD1B-4127-966A-B60D37F173EB}"/>
              </a:ext>
            </a:extLst>
          </p:cNvPr>
          <p:cNvSpPr txBox="1"/>
          <p:nvPr/>
        </p:nvSpPr>
        <p:spPr>
          <a:xfrm>
            <a:off x="6772679" y="450107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25313-39AB-42D6-8F00-BC582A06B04A}"/>
              </a:ext>
            </a:extLst>
          </p:cNvPr>
          <p:cNvSpPr txBox="1"/>
          <p:nvPr/>
        </p:nvSpPr>
        <p:spPr>
          <a:xfrm>
            <a:off x="12957715" y="4527396"/>
            <a:ext cx="192116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Application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3DC8ED-6B05-497C-90E2-CE1A7B1AFF94}"/>
              </a:ext>
            </a:extLst>
          </p:cNvPr>
          <p:cNvSpPr txBox="1"/>
          <p:nvPr/>
        </p:nvSpPr>
        <p:spPr>
          <a:xfrm>
            <a:off x="7315201" y="3723278"/>
            <a:ext cx="26420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Access Controls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97DB540-BA3D-4A4A-BF0C-1F569E86CF16}"/>
              </a:ext>
            </a:extLst>
          </p:cNvPr>
          <p:cNvSpPr/>
          <p:nvPr/>
        </p:nvSpPr>
        <p:spPr bwMode="auto">
          <a:xfrm>
            <a:off x="5176224" y="8985544"/>
            <a:ext cx="2862318" cy="7511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37160" tIns="68580" rIns="137160" bIns="6858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defTabSz="154067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latin typeface="Arial Narrow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546069B-4A07-40F7-ABCD-3198C59119CA}"/>
              </a:ext>
            </a:extLst>
          </p:cNvPr>
          <p:cNvSpPr txBox="1"/>
          <p:nvPr/>
        </p:nvSpPr>
        <p:spPr>
          <a:xfrm>
            <a:off x="10623077" y="9084111"/>
            <a:ext cx="147957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Provider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8B18EF8-05FE-46A4-9A96-10499730A1F4}"/>
              </a:ext>
            </a:extLst>
          </p:cNvPr>
          <p:cNvSpPr txBox="1"/>
          <p:nvPr/>
        </p:nvSpPr>
        <p:spPr>
          <a:xfrm>
            <a:off x="5764268" y="9049992"/>
            <a:ext cx="16862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Customer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0E1641-865C-41EF-8863-859A347CE93D}"/>
              </a:ext>
            </a:extLst>
          </p:cNvPr>
          <p:cNvSpPr txBox="1"/>
          <p:nvPr/>
        </p:nvSpPr>
        <p:spPr>
          <a:xfrm>
            <a:off x="1976441" y="9144000"/>
            <a:ext cx="23374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Responsibility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AA8117-6A39-45CE-A3E7-C10FC98E9646}"/>
              </a:ext>
            </a:extLst>
          </p:cNvPr>
          <p:cNvSpPr txBox="1"/>
          <p:nvPr/>
        </p:nvSpPr>
        <p:spPr>
          <a:xfrm>
            <a:off x="3505018" y="2669486"/>
            <a:ext cx="87556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Colo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6EF8-BDA2-4085-94DC-C39EAD94E1B9}"/>
              </a:ext>
            </a:extLst>
          </p:cNvPr>
          <p:cNvSpPr txBox="1"/>
          <p:nvPr/>
        </p:nvSpPr>
        <p:spPr>
          <a:xfrm>
            <a:off x="5937779" y="2669486"/>
            <a:ext cx="85311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0E738A0-0039-49DF-B93A-CFB52BE353A1}"/>
              </a:ext>
            </a:extLst>
          </p:cNvPr>
          <p:cNvSpPr txBox="1"/>
          <p:nvPr/>
        </p:nvSpPr>
        <p:spPr>
          <a:xfrm>
            <a:off x="9524636" y="2669486"/>
            <a:ext cx="947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PaaS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C205075-3FE1-4EEA-8251-B98195081289}"/>
              </a:ext>
            </a:extLst>
          </p:cNvPr>
          <p:cNvSpPr txBox="1"/>
          <p:nvPr/>
        </p:nvSpPr>
        <p:spPr>
          <a:xfrm>
            <a:off x="13067936" y="266948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SaaS</a:t>
            </a:r>
          </a:p>
        </p:txBody>
      </p:sp>
    </p:spTree>
    <p:extLst>
      <p:ext uri="{BB962C8B-B14F-4D97-AF65-F5344CB8AC3E}">
        <p14:creationId xmlns:p14="http://schemas.microsoft.com/office/powerpoint/2010/main" val="34610403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D9B57-3A76-0A49-9BB9-64D558A1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246359" cy="1988345"/>
          </a:xfrm>
        </p:spPr>
        <p:txBody>
          <a:bodyPr/>
          <a:lstStyle/>
          <a:p>
            <a:r>
              <a:rPr lang="en-US"/>
              <a:t>A Step Beyond Virtualization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9E978-5D0B-8440-ADCE-B894B7762B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B18B01-09DC-F020-4620-57A0426E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Clouds initially took existing applications and placed them on virtual servers</a:t>
            </a:r>
          </a:p>
          <a:p>
            <a:r>
              <a:rPr lang="en-US"/>
              <a:t>Each virtual server has its own full-blown operating system</a:t>
            </a:r>
          </a:p>
          <a:p>
            <a:r>
              <a:rPr lang="en-US"/>
              <a:t>Containerization looks at separate (isolated) application space</a:t>
            </a:r>
          </a:p>
          <a:p>
            <a:pPr lvl="1"/>
            <a:r>
              <a:rPr lang="en-US"/>
              <a:t>Operating System (OS)</a:t>
            </a:r>
          </a:p>
          <a:p>
            <a:pPr lvl="1"/>
            <a:r>
              <a:rPr lang="en-US"/>
              <a:t>Application</a:t>
            </a:r>
          </a:p>
          <a:p>
            <a:r>
              <a:rPr lang="en-US"/>
              <a:t>Multiple application containers may run in the same OS container (virtualized OS)</a:t>
            </a:r>
          </a:p>
          <a:p>
            <a:r>
              <a:rPr lang="en-US"/>
              <a:t>OS container may offer limited functions (lightweight) reducing processor load</a:t>
            </a:r>
          </a:p>
          <a:p>
            <a:r>
              <a:rPr lang="en-US"/>
              <a:t>Automated orchestration to manage cloud workloads (e.g. Kubernetes) 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2472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Traditional Application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58076" cy="6967198"/>
          </a:xfrm>
        </p:spPr>
        <p:txBody>
          <a:bodyPr/>
          <a:lstStyle/>
          <a:p>
            <a:r>
              <a:rPr lang="en-US"/>
              <a:t>Application a single entity with multiple functions built-in</a:t>
            </a:r>
          </a:p>
          <a:p>
            <a:r>
              <a:rPr lang="en-US"/>
              <a:t>Developed using a single programming language</a:t>
            </a:r>
          </a:p>
          <a:p>
            <a:r>
              <a:rPr lang="en-US"/>
              <a:t>Large complex code set</a:t>
            </a:r>
          </a:p>
          <a:p>
            <a:r>
              <a:rPr lang="en-US"/>
              <a:t>Difficult to modify and redeploy</a:t>
            </a:r>
          </a:p>
          <a:p>
            <a:r>
              <a:rPr lang="en-US"/>
              <a:t>If one function is busy a whole new instance needs to be turned up to meet the demand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3ADB6BC-B658-BE03-B4D3-953DE5B7DE7B}"/>
              </a:ext>
            </a:extLst>
          </p:cNvPr>
          <p:cNvGrpSpPr/>
          <p:nvPr/>
        </p:nvGrpSpPr>
        <p:grpSpPr>
          <a:xfrm>
            <a:off x="10551523" y="2542799"/>
            <a:ext cx="6479177" cy="6267861"/>
            <a:chOff x="1991962" y="3814352"/>
            <a:chExt cx="6479177" cy="6267861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5FC512C8-FDF9-C75F-4E93-E0D928CAEA62}"/>
                </a:ext>
              </a:extLst>
            </p:cNvPr>
            <p:cNvSpPr/>
            <p:nvPr/>
          </p:nvSpPr>
          <p:spPr>
            <a:xfrm>
              <a:off x="1991962" y="3814352"/>
              <a:ext cx="6479177" cy="626786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C430C2-36CC-83E3-77A1-9E066B17207C}"/>
                </a:ext>
              </a:extLst>
            </p:cNvPr>
            <p:cNvSpPr txBox="1"/>
            <p:nvPr/>
          </p:nvSpPr>
          <p:spPr>
            <a:xfrm>
              <a:off x="3840481" y="3996784"/>
              <a:ext cx="2593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Monolithic</a:t>
              </a:r>
            </a:p>
            <a:p>
              <a:pPr algn="ctr"/>
              <a:r>
                <a:rPr lang="en-US" sz="36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Application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2455815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5719897" y="540053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2455816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5719897" y="6783299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2455815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5719897" y="8219355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2527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C9A3-A37E-F2FD-8470-9B9B64FA7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Containers and 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465F6-251E-3222-293A-F51DF547C2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040" y="2063627"/>
            <a:ext cx="9624062" cy="7838019"/>
          </a:xfrm>
        </p:spPr>
        <p:txBody>
          <a:bodyPr>
            <a:normAutofit lnSpcReduction="10000"/>
          </a:bodyPr>
          <a:lstStyle/>
          <a:p>
            <a:r>
              <a:rPr lang="en-US"/>
              <a:t>Cloud infrastructure offers offers a highly scalable environment for computing, storage and communication across multiple datacenters</a:t>
            </a:r>
          </a:p>
          <a:p>
            <a:r>
              <a:rPr lang="en-US"/>
              <a:t>Containers along with automated orchestration offer a flexible, scalable computing environment</a:t>
            </a:r>
          </a:p>
          <a:p>
            <a:r>
              <a:rPr lang="en-US"/>
              <a:t>Microservices implement functions independently in their own container</a:t>
            </a:r>
          </a:p>
          <a:p>
            <a:r>
              <a:rPr lang="en-US"/>
              <a:t>Microservices communicate with one another to deliver business services</a:t>
            </a:r>
          </a:p>
          <a:p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E9E0FFF-813C-D7F2-CB88-30AA213944A9}"/>
              </a:ext>
            </a:extLst>
          </p:cNvPr>
          <p:cNvGrpSpPr/>
          <p:nvPr/>
        </p:nvGrpSpPr>
        <p:grpSpPr>
          <a:xfrm>
            <a:off x="1250769" y="3724038"/>
            <a:ext cx="5197384" cy="3942222"/>
            <a:chOff x="7161833" y="6898312"/>
            <a:chExt cx="5197384" cy="394222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A6EF087-8454-C67F-5840-19DD85969108}"/>
                </a:ext>
              </a:extLst>
            </p:cNvPr>
            <p:cNvSpPr/>
            <p:nvPr/>
          </p:nvSpPr>
          <p:spPr>
            <a:xfrm>
              <a:off x="7161833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Interface</a:t>
              </a: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675EF63-A805-963A-91EA-6343611AF34A}"/>
                </a:ext>
              </a:extLst>
            </p:cNvPr>
            <p:cNvSpPr/>
            <p:nvPr/>
          </p:nvSpPr>
          <p:spPr>
            <a:xfrm>
              <a:off x="10425915" y="689831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Browse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Function</a:t>
              </a: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A62E679-5D7E-5AE4-4985-E6767CA2647A}"/>
                </a:ext>
              </a:extLst>
            </p:cNvPr>
            <p:cNvSpPr/>
            <p:nvPr/>
          </p:nvSpPr>
          <p:spPr>
            <a:xfrm>
              <a:off x="7161834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Shopping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Cart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5C08D4F-AA33-EBAF-66B2-FEF9DB04B8B9}"/>
                </a:ext>
              </a:extLst>
            </p:cNvPr>
            <p:cNvSpPr/>
            <p:nvPr/>
          </p:nvSpPr>
          <p:spPr>
            <a:xfrm>
              <a:off x="10425915" y="8281072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Product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Database</a:t>
              </a: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81799B2B-03BC-6BC7-FF97-A25A5E287D1C}"/>
                </a:ext>
              </a:extLst>
            </p:cNvPr>
            <p:cNvSpPr/>
            <p:nvPr/>
          </p:nvSpPr>
          <p:spPr>
            <a:xfrm>
              <a:off x="7161833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User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Profile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A10CAE5-83A6-4C2C-6315-E3917EAB80C0}"/>
                </a:ext>
              </a:extLst>
            </p:cNvPr>
            <p:cNvSpPr/>
            <p:nvPr/>
          </p:nvSpPr>
          <p:spPr>
            <a:xfrm>
              <a:off x="10425915" y="9717128"/>
              <a:ext cx="1933302" cy="1123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Payment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09202A-1925-9099-7611-5B9EC38FB1F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84072" y="566850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187406-1D5A-E971-86E2-5708923D5B4A}"/>
              </a:ext>
            </a:extLst>
          </p:cNvPr>
          <p:cNvCxnSpPr/>
          <p:nvPr/>
        </p:nvCxnSpPr>
        <p:spPr>
          <a:xfrm>
            <a:off x="3184071" y="708636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C6E6E9A-ED90-3CFB-7695-2FDD388FD479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H="1" flipV="1">
            <a:off x="2217420" y="4847444"/>
            <a:ext cx="1" cy="259354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120046-0ACB-EE5A-E8FD-1587F9BE43C3}"/>
              </a:ext>
            </a:extLst>
          </p:cNvPr>
          <p:cNvCxnSpPr>
            <a:cxnSpLocks/>
          </p:cNvCxnSpPr>
          <p:nvPr/>
        </p:nvCxnSpPr>
        <p:spPr>
          <a:xfrm flipV="1">
            <a:off x="3045824" y="4847444"/>
            <a:ext cx="1773827" cy="30834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AB11C3-2F0E-416E-BA1C-54F7AF96E2A4}"/>
              </a:ext>
            </a:extLst>
          </p:cNvPr>
          <p:cNvCxnSpPr>
            <a:cxnSpLocks/>
          </p:cNvCxnSpPr>
          <p:nvPr/>
        </p:nvCxnSpPr>
        <p:spPr>
          <a:xfrm flipV="1">
            <a:off x="3137264" y="6230204"/>
            <a:ext cx="1529987" cy="856157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09C6494-18A6-FFFD-4A25-C4B3307DC409}"/>
              </a:ext>
            </a:extLst>
          </p:cNvPr>
          <p:cNvCxnSpPr/>
          <p:nvPr/>
        </p:nvCxnSpPr>
        <p:spPr>
          <a:xfrm>
            <a:off x="3185161" y="4285741"/>
            <a:ext cx="1330779" cy="0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C3AB58-6175-0B34-25C7-01BF5C11F77D}"/>
              </a:ext>
            </a:extLst>
          </p:cNvPr>
          <p:cNvCxnSpPr>
            <a:cxnSpLocks/>
          </p:cNvCxnSpPr>
          <p:nvPr/>
        </p:nvCxnSpPr>
        <p:spPr>
          <a:xfrm>
            <a:off x="3003641" y="6128419"/>
            <a:ext cx="1663610" cy="529863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c 28">
            <a:extLst>
              <a:ext uri="{FF2B5EF4-FFF2-40B4-BE49-F238E27FC236}">
                <a16:creationId xmlns:a16="http://schemas.microsoft.com/office/drawing/2014/main" id="{A8E5A73F-7DD2-4974-DF19-0706BFE5932C}"/>
              </a:ext>
            </a:extLst>
          </p:cNvPr>
          <p:cNvSpPr/>
          <p:nvPr/>
        </p:nvSpPr>
        <p:spPr>
          <a:xfrm>
            <a:off x="1250769" y="428574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6A58DF17-EB93-1430-1FA3-828A69466623}"/>
              </a:ext>
            </a:extLst>
          </p:cNvPr>
          <p:cNvSpPr/>
          <p:nvPr/>
        </p:nvSpPr>
        <p:spPr>
          <a:xfrm>
            <a:off x="508962" y="4323806"/>
            <a:ext cx="758135" cy="2835053"/>
          </a:xfrm>
          <a:custGeom>
            <a:avLst/>
            <a:gdLst>
              <a:gd name="connsiteX0" fmla="*/ 758135 w 758135"/>
              <a:gd name="connsiteY0" fmla="*/ 0 h 2835053"/>
              <a:gd name="connsiteX1" fmla="*/ 274809 w 758135"/>
              <a:gd name="connsiteY1" fmla="*/ 248194 h 2835053"/>
              <a:gd name="connsiteX2" fmla="*/ 489 w 758135"/>
              <a:gd name="connsiteY2" fmla="*/ 1397725 h 2835053"/>
              <a:gd name="connsiteX3" fmla="*/ 222558 w 758135"/>
              <a:gd name="connsiteY3" fmla="*/ 2599508 h 2835053"/>
              <a:gd name="connsiteX4" fmla="*/ 732009 w 758135"/>
              <a:gd name="connsiteY4" fmla="*/ 2834640 h 283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135" h="2835053">
                <a:moveTo>
                  <a:pt x="758135" y="0"/>
                </a:moveTo>
                <a:cubicBezTo>
                  <a:pt x="579609" y="7620"/>
                  <a:pt x="401083" y="15240"/>
                  <a:pt x="274809" y="248194"/>
                </a:cubicBezTo>
                <a:cubicBezTo>
                  <a:pt x="148535" y="481148"/>
                  <a:pt x="9197" y="1005839"/>
                  <a:pt x="489" y="1397725"/>
                </a:cubicBezTo>
                <a:cubicBezTo>
                  <a:pt x="-8220" y="1789611"/>
                  <a:pt x="100638" y="2360022"/>
                  <a:pt x="222558" y="2599508"/>
                </a:cubicBezTo>
                <a:cubicBezTo>
                  <a:pt x="344478" y="2838994"/>
                  <a:pt x="538243" y="2836817"/>
                  <a:pt x="732009" y="2834640"/>
                </a:cubicBezTo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5075698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40297-9CB9-3CF5-3C11-589B0E27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57725-B301-981F-B9C2-DB9B1974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Independent processes</a:t>
            </a:r>
          </a:p>
          <a:p>
            <a:r>
              <a:rPr lang="en-US"/>
              <a:t>Processes connect via APIs and send data through a communications or messaging system</a:t>
            </a:r>
          </a:p>
          <a:p>
            <a:r>
              <a:rPr lang="en-US"/>
              <a:t>If one process is loaded a new instance of that microservice can be spun up</a:t>
            </a:r>
          </a:p>
          <a:p>
            <a:r>
              <a:rPr lang="en-US"/>
              <a:t>Benefits</a:t>
            </a:r>
          </a:p>
          <a:p>
            <a:pPr lvl="1"/>
            <a:r>
              <a:rPr lang="en-US"/>
              <a:t>Independent development (small teams, different languages...)</a:t>
            </a:r>
          </a:p>
          <a:p>
            <a:pPr lvl="1"/>
            <a:r>
              <a:rPr lang="en-US"/>
              <a:t>Easier to update</a:t>
            </a:r>
          </a:p>
          <a:p>
            <a:pPr lvl="1"/>
            <a:r>
              <a:rPr lang="en-US"/>
              <a:t>Scalable</a:t>
            </a:r>
          </a:p>
          <a:p>
            <a:pPr lvl="1"/>
            <a:r>
              <a:rPr lang="en-US"/>
              <a:t>Expandable</a:t>
            </a:r>
          </a:p>
          <a:p>
            <a:r>
              <a:rPr lang="en-US"/>
              <a:t>Many support tools to facilitate orchestration, communication, workload assignment, security, deploy updated services…</a:t>
            </a:r>
          </a:p>
        </p:txBody>
      </p:sp>
    </p:spTree>
    <p:extLst>
      <p:ext uri="{BB962C8B-B14F-4D97-AF65-F5344CB8AC3E}">
        <p14:creationId xmlns:p14="http://schemas.microsoft.com/office/powerpoint/2010/main" val="14786556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8BAD-CF10-9443-B1B0-FB7AC4F8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9" y="204786"/>
            <a:ext cx="16884412" cy="1988345"/>
          </a:xfrm>
        </p:spPr>
        <p:txBody>
          <a:bodyPr/>
          <a:lstStyle/>
          <a:p>
            <a:r>
              <a:rPr lang="en-US"/>
              <a:t>Not just Much Cheaper, the cloud is Much Better.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83FD8-064D-214B-8B2C-0248A2DA8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9" y="2393867"/>
            <a:ext cx="9467852" cy="6293718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Performance, Business Continuity, and Disaster Recovery are all improved by a cloud approach. </a:t>
            </a:r>
          </a:p>
          <a:p>
            <a:pPr lvl="1"/>
            <a:r>
              <a:rPr lang="en-US"/>
              <a:t>Geographic diversity, fate-sharing, availability risk of all kinds is well-addressed in the hyperscale clouds.</a:t>
            </a:r>
          </a:p>
          <a:p>
            <a:pPr lvl="1"/>
            <a:r>
              <a:rPr lang="en-US"/>
              <a:t>Things better centralized, like compliance, become much easier with a single point of access.</a:t>
            </a:r>
          </a:p>
          <a:p>
            <a:r>
              <a:rPr lang="en-US"/>
              <a:t>The advantages are worth the risks (to most.)</a:t>
            </a:r>
          </a:p>
          <a:p>
            <a:pPr lvl="1"/>
            <a:r>
              <a:rPr lang="en-US"/>
              <a:t>Security is still a concern, but being addressed by advances in e.g. authentication and encryption.</a:t>
            </a:r>
          </a:p>
          <a:p>
            <a:pPr lvl="1"/>
            <a:r>
              <a:rPr lang="en-US"/>
              <a:t>More comprehensive, better correlated customer data can improve outcomes for banks and customers.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B121-3E78-3247-975F-0C8850AAAC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9C1323-36E6-9745-903B-2F26E5921730}"/>
              </a:ext>
            </a:extLst>
          </p:cNvPr>
          <p:cNvSpPr txBox="1"/>
          <p:nvPr/>
        </p:nvSpPr>
        <p:spPr>
          <a:xfrm>
            <a:off x="3314700" y="8327888"/>
            <a:ext cx="112276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These benefits come with a new reliance on the network.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i="1"/>
              <a:t>Which is why telecom and data communications are such important topics for banks and regulators.</a:t>
            </a:r>
          </a:p>
          <a:p>
            <a:pPr algn="l"/>
            <a:endParaRPr lang="en-US" sz="2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FE4EC-8263-0E4F-AC76-5FADC1CF3DCC}"/>
              </a:ext>
            </a:extLst>
          </p:cNvPr>
          <p:cNvSpPr txBox="1"/>
          <p:nvPr/>
        </p:nvSpPr>
        <p:spPr>
          <a:xfrm>
            <a:off x="584439" y="2425677"/>
            <a:ext cx="84582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21</a:t>
            </a:r>
            <a:r>
              <a:rPr lang="en-US" sz="3600" baseline="30000">
                <a:solidFill>
                  <a:schemeClr val="bg1">
                    <a:lumMod val="50000"/>
                  </a:schemeClr>
                </a:solidFill>
              </a:rPr>
              <a:t>st</a:t>
            </a:r>
            <a:r>
              <a:rPr lang="en-US" sz="3600">
                <a:solidFill>
                  <a:schemeClr val="bg1">
                    <a:lumMod val="50000"/>
                  </a:schemeClr>
                </a:solidFill>
              </a:rPr>
              <a:t> Century bank IT To-dos:</a:t>
            </a:r>
          </a:p>
          <a:p>
            <a:pPr algn="l"/>
            <a:endParaRPr lang="en-US" sz="2400">
              <a:solidFill>
                <a:schemeClr val="bg1">
                  <a:lumMod val="50000"/>
                </a:schemeClr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Build new data center.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Buy and deploy new servers.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Acquire offside DR location.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 strike="sngStrike">
                <a:solidFill>
                  <a:schemeClr val="bg1">
                    <a:lumMod val="50000"/>
                  </a:schemeClr>
                </a:solidFill>
              </a:rPr>
              <a:t>Reinvent the wheel. Again.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Take an application-focused approach.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Support innovation for the bank.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Access the same tools as the big guys.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Use data to remain competitive.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Lower expenses, owned&gt;hybrid&gt;public. </a:t>
            </a: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sz="2700">
                <a:solidFill>
                  <a:schemeClr val="bg1">
                    <a:lumMod val="50000"/>
                  </a:schemeClr>
                </a:solidFill>
              </a:rPr>
              <a:t>Improve and secure network access.</a:t>
            </a:r>
          </a:p>
        </p:txBody>
      </p:sp>
    </p:spTree>
    <p:extLst>
      <p:ext uri="{BB962C8B-B14F-4D97-AF65-F5344CB8AC3E}">
        <p14:creationId xmlns:p14="http://schemas.microsoft.com/office/powerpoint/2010/main" val="1430239832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2ACAF-C749-DE4A-818C-ADC09A4A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Changing IT Landscape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6F6455-645E-4EB1-9363-0857DBD8F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Businesses are undergoing a digital transformation</a:t>
            </a:r>
          </a:p>
          <a:p>
            <a:r>
              <a:rPr lang="en-US"/>
              <a:t>New applications increase knowledge and efficiency</a:t>
            </a:r>
          </a:p>
          <a:p>
            <a:r>
              <a:rPr lang="en-US"/>
              <a:t>Applications are migrating to the cloud</a:t>
            </a:r>
          </a:p>
          <a:p>
            <a:r>
              <a:rPr lang="en-US"/>
              <a:t>Networks need</a:t>
            </a:r>
          </a:p>
          <a:p>
            <a:pPr lvl="1"/>
            <a:r>
              <a:rPr lang="en-US"/>
              <a:t>Increased bandwidth</a:t>
            </a:r>
          </a:p>
          <a:p>
            <a:pPr lvl="1"/>
            <a:r>
              <a:rPr lang="en-US"/>
              <a:t>Simplified management</a:t>
            </a:r>
          </a:p>
          <a:p>
            <a:pPr lvl="1"/>
            <a:r>
              <a:rPr lang="en-US"/>
              <a:t>Greater visibility</a:t>
            </a:r>
          </a:p>
          <a:p>
            <a:r>
              <a:rPr lang="en-US"/>
              <a:t>These all improve in a cloud context!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6D30A4F-36EC-4D45-ABF6-6CFA06D84D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206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9A8816-9B76-488C-9560-C74B64F4E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67786" y="5048251"/>
            <a:ext cx="7178040" cy="44862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37225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Bank Network Topics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9283037"/>
      </p:ext>
    </p:extLst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ABE94-C776-E140-BFDA-5D6FE388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Processing in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A03D1-0ECB-7147-BF93-F91F832EE6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797143" cy="7326426"/>
          </a:xfrm>
        </p:spPr>
        <p:txBody>
          <a:bodyPr>
            <a:normAutofit/>
          </a:bodyPr>
          <a:lstStyle/>
          <a:p>
            <a:r>
              <a:rPr lang="en-US"/>
              <a:t>Historically, Core Processing was owned by a handful of specialized companies</a:t>
            </a:r>
          </a:p>
          <a:p>
            <a:r>
              <a:rPr lang="en-US"/>
              <a:t>Moving to the cloud poses both advantages and risks for core processors</a:t>
            </a:r>
          </a:p>
          <a:p>
            <a:r>
              <a:rPr lang="en-US"/>
              <a:t>Fintech solutions can rapidly add new capabilities and change what “core” means</a:t>
            </a:r>
          </a:p>
          <a:p>
            <a:r>
              <a:rPr lang="en-US"/>
              <a:t>Will the cloud come to the core before the core comes to the cloud?</a:t>
            </a:r>
          </a:p>
        </p:txBody>
      </p:sp>
      <p:pic>
        <p:nvPicPr>
          <p:cNvPr id="5122" name="Picture 2" descr="Jack Henry Banking logo">
            <a:hlinkClick r:id="rId3"/>
            <a:extLst>
              <a:ext uri="{FF2B5EF4-FFF2-40B4-BE49-F238E27FC236}">
                <a16:creationId xmlns:a16="http://schemas.microsoft.com/office/drawing/2014/main" id="{6EE2C50B-E96F-4144-89BD-44EB69438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88125" y="1616628"/>
            <a:ext cx="4972278" cy="206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19E9A8-FC37-FB4B-8328-7E8ADE34A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677673" y="3704628"/>
            <a:ext cx="2282730" cy="1154793"/>
          </a:xfrm>
          <a:prstGeom prst="rect">
            <a:avLst/>
          </a:prstGeom>
        </p:spPr>
      </p:pic>
      <p:pic>
        <p:nvPicPr>
          <p:cNvPr id="5130" name="Picture 10" descr="Finastra">
            <a:hlinkClick r:id="rId7" tooltip="Finastra"/>
            <a:extLst>
              <a:ext uri="{FF2B5EF4-FFF2-40B4-BE49-F238E27FC236}">
                <a16:creationId xmlns:a16="http://schemas.microsoft.com/office/drawing/2014/main" id="{A97C0B0A-2B07-3A43-98FB-7520D378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57067" y="5092983"/>
            <a:ext cx="2881086" cy="14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2" descr="Nymbus">
            <a:hlinkClick r:id="rId9"/>
            <a:extLst>
              <a:ext uri="{FF2B5EF4-FFF2-40B4-BE49-F238E27FC236}">
                <a16:creationId xmlns:a16="http://schemas.microsoft.com/office/drawing/2014/main" id="{79EA0750-5093-D54A-8755-1E70779E9F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70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3" descr="Nymbus">
            <a:extLst>
              <a:ext uri="{FF2B5EF4-FFF2-40B4-BE49-F238E27FC236}">
                <a16:creationId xmlns:a16="http://schemas.microsoft.com/office/drawing/2014/main" id="{8F439D39-DDE5-E441-ADE5-6DBB603DF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08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691825E-B203-E548-B5D5-233ECD9B1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85588" y="6956553"/>
            <a:ext cx="18669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74130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What types of applications should banks move to the cloud first?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List some advantages and disadvantages of cloud services from a security perspective.</a:t>
            </a: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algn="l"/>
            <a:endParaRPr lang="en-US" sz="2800">
              <a:solidFill>
                <a:schemeClr val="bg1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230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D5E0F-D44D-D1C9-BD2A-78F518BED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Models Drive Modern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265E-9730-3E1E-5BC9-55844CE7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478903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OSI Reference Model</a:t>
            </a:r>
          </a:p>
          <a:p>
            <a:pPr lvl="1"/>
            <a:r>
              <a:rPr lang="en-US"/>
              <a:t>Original networking model work began in the 1970s</a:t>
            </a:r>
          </a:p>
          <a:p>
            <a:pPr lvl="1"/>
            <a:r>
              <a:rPr lang="en-US"/>
              <a:t>Standardized by ISO in the 1980s</a:t>
            </a:r>
          </a:p>
          <a:p>
            <a:pPr lvl="1"/>
            <a:r>
              <a:rPr lang="en-US"/>
              <a:t>Seven-layer model designed for interoperability</a:t>
            </a:r>
          </a:p>
          <a:p>
            <a:pPr lvl="1"/>
            <a:r>
              <a:rPr lang="en-US"/>
              <a:t>Source for much of the networking terminology</a:t>
            </a:r>
          </a:p>
          <a:p>
            <a:r>
              <a:rPr lang="en-US"/>
              <a:t>Internet Protocol Suite</a:t>
            </a:r>
          </a:p>
          <a:p>
            <a:pPr lvl="1"/>
            <a:r>
              <a:rPr lang="en-US"/>
              <a:t>Framework created for data communications networks</a:t>
            </a:r>
          </a:p>
          <a:p>
            <a:pPr lvl="1"/>
            <a:r>
              <a:rPr lang="en-US"/>
              <a:t>Evolved from work spurred by DARPA and the ARPANET</a:t>
            </a:r>
          </a:p>
          <a:p>
            <a:pPr lvl="1"/>
            <a:r>
              <a:rPr lang="en-US"/>
              <a:t>The Internet Protocol and Transmission Control Protocol were the foundation of the Suite</a:t>
            </a:r>
          </a:p>
          <a:p>
            <a:pPr lvl="1"/>
            <a:r>
              <a:rPr lang="en-US"/>
              <a:t>With the broad adoption of the internet the Internet Protocol Suite has become the core protocols used in today’s networks</a:t>
            </a:r>
          </a:p>
          <a:p>
            <a:r>
              <a:rPr lang="en-US"/>
              <a:t>Familiarity with both models essential for understanding the terminology of networking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3017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A39D-E77D-BC48-A6CA-A4C0FD343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Talent and Trust as Risks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00E8E-E4DD-D34F-A55D-A5CC10B43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9330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network service become more powerful, they become more complex</a:t>
            </a:r>
          </a:p>
          <a:p>
            <a:r>
              <a:rPr lang="en-US"/>
              <a:t>Management software and AI should make things easier</a:t>
            </a:r>
          </a:p>
          <a:p>
            <a:r>
              <a:rPr lang="en-US"/>
              <a:t>But understanding and trusting solutions is still important</a:t>
            </a:r>
          </a:p>
          <a:p>
            <a:r>
              <a:rPr lang="en-US"/>
              <a:t>What happens if the one person at the bank who understands the network quits?</a:t>
            </a:r>
          </a:p>
          <a:p>
            <a:r>
              <a:rPr lang="en-US"/>
              <a:t>What happens if the bank can’t trust an outsourcing provider?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CDED85-FD1A-5C4B-BCA8-35F1CDE17293}"/>
              </a:ext>
            </a:extLst>
          </p:cNvPr>
          <p:cNvSpPr txBox="1"/>
          <p:nvPr/>
        </p:nvSpPr>
        <p:spPr>
          <a:xfrm>
            <a:off x="13233400" y="2743200"/>
            <a:ext cx="43561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Education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Certification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Standards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Cross-training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Knowledge in Depth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Outside opinions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What else?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91361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EF11-69C7-5843-BA39-6F4484BEF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Bank Innovation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4FB42-B99C-2B44-90F3-209D1225D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1976100" cy="6967198"/>
          </a:xfrm>
        </p:spPr>
        <p:txBody>
          <a:bodyPr/>
          <a:lstStyle/>
          <a:p>
            <a:r>
              <a:rPr lang="en-US"/>
              <a:t>Small banks are conservative followers, right?</a:t>
            </a:r>
          </a:p>
          <a:p>
            <a:pPr lvl="1"/>
            <a:r>
              <a:rPr lang="en-US"/>
              <a:t>They better not be, or they will lose!</a:t>
            </a:r>
          </a:p>
          <a:p>
            <a:r>
              <a:rPr lang="en-US"/>
              <a:t>Many big bank tools are available to all banks</a:t>
            </a:r>
          </a:p>
          <a:p>
            <a:pPr lvl="1"/>
            <a:r>
              <a:rPr lang="en-US"/>
              <a:t>Big Data</a:t>
            </a:r>
          </a:p>
          <a:p>
            <a:pPr lvl="1"/>
            <a:r>
              <a:rPr lang="en-US"/>
              <a:t>Artificial Intelligence / Machine Learning</a:t>
            </a:r>
          </a:p>
          <a:p>
            <a:pPr lvl="1"/>
            <a:r>
              <a:rPr lang="en-US"/>
              <a:t>Modern tools + personal service</a:t>
            </a:r>
          </a:p>
          <a:p>
            <a:pPr lvl="1"/>
            <a:endParaRPr lang="en-US"/>
          </a:p>
          <a:p>
            <a:r>
              <a:rPr lang="en-US"/>
              <a:t>The speed and capability of these depend on the network</a:t>
            </a:r>
          </a:p>
        </p:txBody>
      </p:sp>
    </p:spTree>
    <p:extLst>
      <p:ext uri="{BB962C8B-B14F-4D97-AF65-F5344CB8AC3E}">
        <p14:creationId xmlns:p14="http://schemas.microsoft.com/office/powerpoint/2010/main" val="414906252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13C61-E7DB-D74C-B8CC-C0BA5D92D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36DBA-8601-0E4F-820D-440E209B4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9817100" cy="6967198"/>
          </a:xfrm>
        </p:spPr>
        <p:txBody>
          <a:bodyPr/>
          <a:lstStyle/>
          <a:p>
            <a:r>
              <a:rPr lang="en-US"/>
              <a:t>Small banks often get bought, or merge with other small banks</a:t>
            </a:r>
          </a:p>
          <a:p>
            <a:pPr lvl="1"/>
            <a:r>
              <a:rPr lang="en-US"/>
              <a:t>Networks have made this inevitable</a:t>
            </a:r>
          </a:p>
          <a:p>
            <a:r>
              <a:rPr lang="en-US"/>
              <a:t>When companies come together, their networks come together too</a:t>
            </a:r>
          </a:p>
          <a:p>
            <a:r>
              <a:rPr lang="en-US"/>
              <a:t>Connections must be made between</a:t>
            </a:r>
          </a:p>
          <a:p>
            <a:pPr lvl="1"/>
            <a:r>
              <a:rPr lang="en-US"/>
              <a:t>Systems</a:t>
            </a:r>
          </a:p>
          <a:p>
            <a:pPr lvl="1"/>
            <a:r>
              <a:rPr lang="en-US"/>
              <a:t>Devices</a:t>
            </a:r>
          </a:p>
          <a:p>
            <a:pPr lvl="1"/>
            <a:r>
              <a:rPr lang="en-US"/>
              <a:t>Networks</a:t>
            </a:r>
          </a:p>
          <a:p>
            <a:pPr lvl="1"/>
            <a:r>
              <a:rPr lang="en-US"/>
              <a:t>Policies</a:t>
            </a:r>
          </a:p>
          <a:p>
            <a:pPr lvl="1"/>
            <a:r>
              <a:rPr lang="en-US"/>
              <a:t>Services</a:t>
            </a:r>
          </a:p>
        </p:txBody>
      </p:sp>
      <p:pic>
        <p:nvPicPr>
          <p:cNvPr id="7170" name="Picture 2">
            <a:hlinkClick r:id="rId3"/>
            <a:extLst>
              <a:ext uri="{FF2B5EF4-FFF2-40B4-BE49-F238E27FC236}">
                <a16:creationId xmlns:a16="http://schemas.microsoft.com/office/drawing/2014/main" id="{F9B41EB4-1B3D-D540-8B61-5A207D4F2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74400" y="3649662"/>
            <a:ext cx="6343096" cy="3666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5066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1C913-D106-E44D-8E1D-B8F34A7C1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9E68C-D038-DF46-926A-C1FBBD00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4165849" cy="7496969"/>
          </a:xfrm>
        </p:spPr>
        <p:txBody>
          <a:bodyPr>
            <a:normAutofit/>
          </a:bodyPr>
          <a:lstStyle/>
          <a:p>
            <a:r>
              <a:rPr lang="en-US"/>
              <a:t>Not just for the big banks any more</a:t>
            </a:r>
          </a:p>
          <a:p>
            <a:r>
              <a:rPr lang="en-US"/>
              <a:t>Innovation available to everyone in many areas</a:t>
            </a:r>
          </a:p>
          <a:p>
            <a:pPr lvl="1"/>
            <a:r>
              <a:rPr lang="en-US"/>
              <a:t>Payments - Apple Pay, Google Pay, and many other Pays</a:t>
            </a:r>
          </a:p>
          <a:p>
            <a:pPr lvl="2"/>
            <a:r>
              <a:rPr lang="en-US"/>
              <a:t>How much do banks lose to Square, PayPal and Venmo?</a:t>
            </a:r>
          </a:p>
          <a:p>
            <a:pPr lvl="1"/>
            <a:r>
              <a:rPr lang="en-US"/>
              <a:t>Microsoft Cloud for Financial Services and other clouds</a:t>
            </a:r>
          </a:p>
          <a:p>
            <a:pPr lvl="1"/>
            <a:r>
              <a:rPr lang="en-US"/>
              <a:t>Blockchain – bitcoin and other cryptocurrencies</a:t>
            </a:r>
          </a:p>
          <a:p>
            <a:pPr lvl="1"/>
            <a:r>
              <a:rPr lang="en-US"/>
              <a:t>Crowdfunding – </a:t>
            </a:r>
            <a:r>
              <a:rPr lang="en-US" err="1"/>
              <a:t>Patreon</a:t>
            </a:r>
            <a:r>
              <a:rPr lang="en-US"/>
              <a:t>, Kickstarter, </a:t>
            </a:r>
            <a:r>
              <a:rPr lang="en-US" err="1"/>
              <a:t>Gofundme</a:t>
            </a:r>
            <a:endParaRPr lang="en-US"/>
          </a:p>
          <a:p>
            <a:pPr lvl="1"/>
            <a:r>
              <a:rPr lang="en-US"/>
              <a:t>Insurance – disruptive companies and new policies</a:t>
            </a:r>
          </a:p>
          <a:p>
            <a:r>
              <a:rPr lang="en-US"/>
              <a:t>As these compete, they seek to partner</a:t>
            </a:r>
          </a:p>
          <a:p>
            <a:r>
              <a:rPr lang="en-US"/>
              <a:t>Cloud platforms and APIs make partnering easy</a:t>
            </a:r>
          </a:p>
          <a:p>
            <a:pPr lvl="1"/>
            <a:r>
              <a:rPr lang="en-US"/>
              <a:t>Even small banks can get in on the action</a:t>
            </a:r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E3307D4E-CDDB-474F-A5C3-FB01BD84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82928" y="6846670"/>
            <a:ext cx="1175882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>
            <a:hlinkClick r:id="rId4"/>
            <a:extLst>
              <a:ext uri="{FF2B5EF4-FFF2-40B4-BE49-F238E27FC236}">
                <a16:creationId xmlns:a16="http://schemas.microsoft.com/office/drawing/2014/main" id="{377C4DB4-E36A-EF46-BCE2-DCF6FE45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2925" y="6489795"/>
            <a:ext cx="1532757" cy="15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Google Pay Logo Vector">
            <a:extLst>
              <a:ext uri="{FF2B5EF4-FFF2-40B4-BE49-F238E27FC236}">
                <a16:creationId xmlns:a16="http://schemas.microsoft.com/office/drawing/2014/main" id="{51A8FE98-855C-4444-A77B-BDE346FA9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096008" y="3526154"/>
            <a:ext cx="2076722" cy="83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>
            <a:extLst>
              <a:ext uri="{FF2B5EF4-FFF2-40B4-BE49-F238E27FC236}">
                <a16:creationId xmlns:a16="http://schemas.microsoft.com/office/drawing/2014/main" id="{7F9FB3AD-9F7C-F04E-B7C1-065D8332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06251" y="1751293"/>
            <a:ext cx="2451588" cy="245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>
            <a:extLst>
              <a:ext uri="{FF2B5EF4-FFF2-40B4-BE49-F238E27FC236}">
                <a16:creationId xmlns:a16="http://schemas.microsoft.com/office/drawing/2014/main" id="{88AF8A99-E979-D34D-9C94-E2378FB6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39320" y="8022552"/>
            <a:ext cx="2091849" cy="117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>
            <a:extLst>
              <a:ext uri="{FF2B5EF4-FFF2-40B4-BE49-F238E27FC236}">
                <a16:creationId xmlns:a16="http://schemas.microsoft.com/office/drawing/2014/main" id="{CB82A7E8-1DA3-674D-B621-152658D1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78742" y="4372355"/>
            <a:ext cx="1250388" cy="125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>
            <a:hlinkClick r:id="rId10"/>
            <a:extLst>
              <a:ext uri="{FF2B5EF4-FFF2-40B4-BE49-F238E27FC236}">
                <a16:creationId xmlns:a16="http://schemas.microsoft.com/office/drawing/2014/main" id="{D118D867-986E-2E47-8D6D-2690D3E6C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5378" y="4832109"/>
            <a:ext cx="1615100" cy="193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849790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>
          <a:xfrm>
            <a:off x="2286000" y="2788445"/>
            <a:ext cx="13716000" cy="3581400"/>
          </a:xfrm>
        </p:spPr>
        <p:txBody>
          <a:bodyPr>
            <a:normAutofit/>
          </a:bodyPr>
          <a:lstStyle/>
          <a:p>
            <a:r>
              <a:rPr lang="en-US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CBB715-8F5F-6841-B189-CFB0E02382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3450" y="1683545"/>
            <a:ext cx="3981099" cy="2202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142B8-811C-854F-A43C-822049310D39}"/>
              </a:ext>
            </a:extLst>
          </p:cNvPr>
          <p:cNvSpPr txBox="1"/>
          <p:nvPr/>
        </p:nvSpPr>
        <p:spPr>
          <a:xfrm>
            <a:off x="13788571" y="7697685"/>
            <a:ext cx="44994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 Kolon</a:t>
            </a:r>
          </a:p>
          <a:p>
            <a:r>
              <a:rPr lang="en-US" sz="3600" dirty="0" err="1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matt@hillvt.com</a:t>
            </a:r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r>
              <a:rPr lang="en-US" sz="3600" dirty="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(802) 899-0704</a:t>
            </a: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 sz="3600" dirty="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2902834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8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Understanding the OSI RM Layers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359874" name="Picture 2" descr="OSI-Reference-Model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0420" y="3490913"/>
            <a:ext cx="3936206" cy="5995988"/>
          </a:xfrm>
          <a:prstGeom prst="rect">
            <a:avLst/>
          </a:prstGeom>
          <a:noFill/>
        </p:spPr>
      </p:pic>
      <p:sp>
        <p:nvSpPr>
          <p:cNvPr id="1359876" name="Text Box 4"/>
          <p:cNvSpPr txBox="1">
            <a:spLocks noChangeArrowheads="1"/>
          </p:cNvSpPr>
          <p:nvPr/>
        </p:nvSpPr>
        <p:spPr bwMode="auto">
          <a:xfrm>
            <a:off x="3493295" y="2466976"/>
            <a:ext cx="2516523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Where They Live</a:t>
            </a:r>
          </a:p>
        </p:txBody>
      </p:sp>
      <p:sp>
        <p:nvSpPr>
          <p:cNvPr id="1359877" name="Text Box 5"/>
          <p:cNvSpPr txBox="1">
            <a:spLocks noChangeArrowheads="1"/>
          </p:cNvSpPr>
          <p:nvPr/>
        </p:nvSpPr>
        <p:spPr bwMode="auto">
          <a:xfrm>
            <a:off x="3328006" y="4652963"/>
            <a:ext cx="3278141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End-to-End Layers</a:t>
            </a:r>
          </a:p>
          <a:p>
            <a:pPr defTabSz="1540670"/>
            <a:r>
              <a:rPr lang="en-US" sz="3000" i="1"/>
              <a:t>(End Systems)</a:t>
            </a:r>
          </a:p>
        </p:txBody>
      </p:sp>
      <p:sp>
        <p:nvSpPr>
          <p:cNvPr id="1359878" name="Text Box 6"/>
          <p:cNvSpPr txBox="1">
            <a:spLocks noChangeArrowheads="1"/>
          </p:cNvSpPr>
          <p:nvPr/>
        </p:nvSpPr>
        <p:spPr bwMode="auto">
          <a:xfrm>
            <a:off x="3578075" y="7762876"/>
            <a:ext cx="2758063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Chained Layers</a:t>
            </a:r>
          </a:p>
          <a:p>
            <a:pPr defTabSz="1540670"/>
            <a:r>
              <a:rPr lang="en-US" sz="3000" i="1"/>
              <a:t>(All Systems)</a:t>
            </a:r>
          </a:p>
        </p:txBody>
      </p:sp>
      <p:sp>
        <p:nvSpPr>
          <p:cNvPr id="1359879" name="Text Box 7"/>
          <p:cNvSpPr txBox="1">
            <a:spLocks noChangeArrowheads="1"/>
          </p:cNvSpPr>
          <p:nvPr/>
        </p:nvSpPr>
        <p:spPr bwMode="auto">
          <a:xfrm>
            <a:off x="12232482" y="2466976"/>
            <a:ext cx="2179828" cy="507831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solidFill>
                  <a:schemeClr val="bg1"/>
                </a:solidFill>
              </a:rPr>
              <a:t>What They Do</a:t>
            </a:r>
          </a:p>
        </p:txBody>
      </p:sp>
      <p:sp>
        <p:nvSpPr>
          <p:cNvPr id="1359880" name="Text Box 8"/>
          <p:cNvSpPr txBox="1">
            <a:spLocks noChangeArrowheads="1"/>
          </p:cNvSpPr>
          <p:nvPr/>
        </p:nvSpPr>
        <p:spPr bwMode="auto">
          <a:xfrm>
            <a:off x="12027276" y="3788570"/>
            <a:ext cx="3127844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Interoperability</a:t>
            </a:r>
          </a:p>
          <a:p>
            <a:pPr defTabSz="1540670"/>
            <a:r>
              <a:rPr lang="en-US" sz="3000" i="1"/>
              <a:t>(Meaningful Work)</a:t>
            </a:r>
          </a:p>
        </p:txBody>
      </p:sp>
      <p:sp>
        <p:nvSpPr>
          <p:cNvPr id="1359881" name="Text Box 9"/>
          <p:cNvSpPr txBox="1">
            <a:spLocks noChangeArrowheads="1"/>
          </p:cNvSpPr>
          <p:nvPr/>
        </p:nvSpPr>
        <p:spPr bwMode="auto">
          <a:xfrm>
            <a:off x="11676209" y="6784183"/>
            <a:ext cx="355552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3300"/>
              <a:t>Connectivity</a:t>
            </a:r>
            <a:br>
              <a:rPr lang="en-US" sz="3300"/>
            </a:br>
            <a:r>
              <a:rPr lang="en-US" sz="3000" i="1"/>
              <a:t>(Successful Exchange)</a:t>
            </a:r>
          </a:p>
        </p:txBody>
      </p:sp>
      <p:sp>
        <p:nvSpPr>
          <p:cNvPr id="1359882" name="Line 10"/>
          <p:cNvSpPr>
            <a:spLocks noChangeShapeType="1"/>
          </p:cNvSpPr>
          <p:nvPr/>
        </p:nvSpPr>
        <p:spPr bwMode="auto">
          <a:xfrm flipH="1">
            <a:off x="2864645" y="6853238"/>
            <a:ext cx="432196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  <p:sp>
        <p:nvSpPr>
          <p:cNvPr id="1359883" name="Line 11"/>
          <p:cNvSpPr>
            <a:spLocks noChangeShapeType="1"/>
          </p:cNvSpPr>
          <p:nvPr/>
        </p:nvSpPr>
        <p:spPr bwMode="auto">
          <a:xfrm flipH="1">
            <a:off x="11063288" y="5181600"/>
            <a:ext cx="432197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7689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59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359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59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59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59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59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359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59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9876" grpId="0" animBg="1"/>
      <p:bldP spid="1359877" grpId="0"/>
      <p:bldP spid="1359878" grpId="0"/>
      <p:bldP spid="1359879" grpId="0" animBg="1"/>
      <p:bldP spid="1359880" grpId="0"/>
      <p:bldP spid="1359881" grpId="0"/>
      <p:bldP spid="1359882" grpId="0" animBg="1"/>
      <p:bldP spid="135988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970" name="Rectangle 2"/>
          <p:cNvSpPr>
            <a:spLocks noGrp="1" noChangeArrowheads="1"/>
          </p:cNvSpPr>
          <p:nvPr>
            <p:ph type="title"/>
          </p:nvPr>
        </p:nvSpPr>
        <p:spPr>
          <a:xfrm>
            <a:off x="1257300" y="340520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A Closer Look at the Layers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117058" y="7822407"/>
            <a:ext cx="11413331" cy="864393"/>
            <a:chOff x="349" y="3093"/>
            <a:chExt cx="4793" cy="363"/>
          </a:xfrm>
        </p:grpSpPr>
        <p:sp>
          <p:nvSpPr>
            <p:cNvPr id="1363972" name="Rectangle 4"/>
            <p:cNvSpPr>
              <a:spLocks noChangeArrowheads="1"/>
            </p:cNvSpPr>
            <p:nvPr/>
          </p:nvSpPr>
          <p:spPr bwMode="auto">
            <a:xfrm>
              <a:off x="349" y="3093"/>
              <a:ext cx="992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3973" name="Rectangle 5"/>
            <p:cNvSpPr>
              <a:spLocks noChangeArrowheads="1"/>
            </p:cNvSpPr>
            <p:nvPr/>
          </p:nvSpPr>
          <p:spPr bwMode="auto">
            <a:xfrm>
              <a:off x="1581" y="3093"/>
              <a:ext cx="3561" cy="363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Bit transmission (distance, speed, medium)</a:t>
              </a: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3117058" y="6936582"/>
            <a:ext cx="11413331" cy="914400"/>
            <a:chOff x="349" y="2688"/>
            <a:chExt cx="4793" cy="384"/>
          </a:xfrm>
        </p:grpSpPr>
        <p:sp>
          <p:nvSpPr>
            <p:cNvPr id="1363975" name="Rectangle 7"/>
            <p:cNvSpPr>
              <a:spLocks noChangeArrowheads="1"/>
            </p:cNvSpPr>
            <p:nvPr/>
          </p:nvSpPr>
          <p:spPr bwMode="auto">
            <a:xfrm>
              <a:off x="349" y="2688"/>
              <a:ext cx="992" cy="384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3976" name="Rectangle 8"/>
            <p:cNvSpPr>
              <a:spLocks noChangeArrowheads="1"/>
            </p:cNvSpPr>
            <p:nvPr/>
          </p:nvSpPr>
          <p:spPr bwMode="auto">
            <a:xfrm>
              <a:off x="1581" y="2699"/>
              <a:ext cx="3561" cy="363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Node-to-node correctness (access, bit errors)</a:t>
              </a: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3117058" y="6096000"/>
            <a:ext cx="11406188" cy="866775"/>
            <a:chOff x="349" y="2282"/>
            <a:chExt cx="4790" cy="364"/>
          </a:xfrm>
        </p:grpSpPr>
        <p:sp>
          <p:nvSpPr>
            <p:cNvPr id="1363978" name="Rectangle 10"/>
            <p:cNvSpPr>
              <a:spLocks noChangeArrowheads="1"/>
            </p:cNvSpPr>
            <p:nvPr/>
          </p:nvSpPr>
          <p:spPr bwMode="auto">
            <a:xfrm>
              <a:off x="349" y="2282"/>
              <a:ext cx="992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3979" name="Rectangle 11"/>
            <p:cNvSpPr>
              <a:spLocks noChangeArrowheads="1"/>
            </p:cNvSpPr>
            <p:nvPr/>
          </p:nvSpPr>
          <p:spPr bwMode="auto">
            <a:xfrm>
              <a:off x="1581" y="2283"/>
              <a:ext cx="3558" cy="363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Routing (addressing, congestion control)</a:t>
              </a: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117058" y="5229226"/>
            <a:ext cx="11406188" cy="892970"/>
            <a:chOff x="349" y="1905"/>
            <a:chExt cx="4790" cy="375"/>
          </a:xfrm>
        </p:grpSpPr>
        <p:sp>
          <p:nvSpPr>
            <p:cNvPr id="1363981" name="Rectangle 13"/>
            <p:cNvSpPr>
              <a:spLocks noChangeArrowheads="1"/>
            </p:cNvSpPr>
            <p:nvPr/>
          </p:nvSpPr>
          <p:spPr bwMode="auto">
            <a:xfrm>
              <a:off x="349" y="1905"/>
              <a:ext cx="992" cy="375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3982" name="Rectangle 14"/>
            <p:cNvSpPr>
              <a:spLocks noChangeArrowheads="1"/>
            </p:cNvSpPr>
            <p:nvPr/>
          </p:nvSpPr>
          <p:spPr bwMode="auto">
            <a:xfrm>
              <a:off x="1581" y="1911"/>
              <a:ext cx="3558" cy="363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End-to-end correctness (sequencing, loss)</a:t>
              </a: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3117058" y="4362451"/>
            <a:ext cx="11406188" cy="892970"/>
            <a:chOff x="349" y="1542"/>
            <a:chExt cx="4790" cy="375"/>
          </a:xfrm>
        </p:grpSpPr>
        <p:sp>
          <p:nvSpPr>
            <p:cNvPr id="1363984" name="Rectangle 16"/>
            <p:cNvSpPr>
              <a:spLocks noChangeArrowheads="1"/>
            </p:cNvSpPr>
            <p:nvPr/>
          </p:nvSpPr>
          <p:spPr bwMode="auto">
            <a:xfrm>
              <a:off x="349" y="1542"/>
              <a:ext cx="992" cy="375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3985" name="Rectangle 17"/>
            <p:cNvSpPr>
              <a:spLocks noChangeArrowheads="1"/>
            </p:cNvSpPr>
            <p:nvPr/>
          </p:nvSpPr>
          <p:spPr bwMode="auto">
            <a:xfrm>
              <a:off x="1581" y="1548"/>
              <a:ext cx="3558" cy="363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Dialogue/session control (logon, checkpointing)</a:t>
              </a:r>
            </a:p>
          </p:txBody>
        </p:sp>
      </p:grpSp>
      <p:grpSp>
        <p:nvGrpSpPr>
          <p:cNvPr id="7" name="Group 18"/>
          <p:cNvGrpSpPr>
            <a:grpSpLocks/>
          </p:cNvGrpSpPr>
          <p:nvPr/>
        </p:nvGrpSpPr>
        <p:grpSpPr bwMode="auto">
          <a:xfrm>
            <a:off x="3117058" y="3495676"/>
            <a:ext cx="11406188" cy="892970"/>
            <a:chOff x="349" y="1179"/>
            <a:chExt cx="4790" cy="375"/>
          </a:xfrm>
        </p:grpSpPr>
        <p:sp>
          <p:nvSpPr>
            <p:cNvPr id="1363987" name="Rectangle 19"/>
            <p:cNvSpPr>
              <a:spLocks noChangeArrowheads="1"/>
            </p:cNvSpPr>
            <p:nvPr/>
          </p:nvSpPr>
          <p:spPr bwMode="auto">
            <a:xfrm>
              <a:off x="349" y="1179"/>
              <a:ext cx="992" cy="375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3988" name="Rectangle 20"/>
            <p:cNvSpPr>
              <a:spLocks noChangeArrowheads="1"/>
            </p:cNvSpPr>
            <p:nvPr/>
          </p:nvSpPr>
          <p:spPr bwMode="auto">
            <a:xfrm>
              <a:off x="1581" y="1185"/>
              <a:ext cx="3558" cy="363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syntax (compression, encryption)</a:t>
              </a:r>
            </a:p>
          </p:txBody>
        </p:sp>
      </p:grp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117058" y="2628901"/>
            <a:ext cx="11406188" cy="892970"/>
            <a:chOff x="349" y="816"/>
            <a:chExt cx="4790" cy="375"/>
          </a:xfrm>
        </p:grpSpPr>
        <p:sp>
          <p:nvSpPr>
            <p:cNvPr id="1363990" name="Rectangle 22"/>
            <p:cNvSpPr>
              <a:spLocks noChangeArrowheads="1"/>
            </p:cNvSpPr>
            <p:nvPr/>
          </p:nvSpPr>
          <p:spPr bwMode="auto">
            <a:xfrm>
              <a:off x="349" y="816"/>
              <a:ext cx="992" cy="375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  <p:sp>
          <p:nvSpPr>
            <p:cNvPr id="1363991" name="Rectangle 23"/>
            <p:cNvSpPr>
              <a:spLocks noChangeArrowheads="1"/>
            </p:cNvSpPr>
            <p:nvPr/>
          </p:nvSpPr>
          <p:spPr bwMode="auto">
            <a:xfrm>
              <a:off x="1581" y="822"/>
              <a:ext cx="3558" cy="363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Information Semantics (email, Web, voice)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1843612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3" name="Rectangle 13"/>
          <p:cNvSpPr>
            <a:spLocks noGrp="1" noChangeArrowheads="1"/>
          </p:cNvSpPr>
          <p:nvPr>
            <p:ph type="title"/>
          </p:nvPr>
        </p:nvSpPr>
        <p:spPr>
          <a:xfrm>
            <a:off x="1257300" y="275847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OSI Provides a Reference Framework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626520" y="2283620"/>
            <a:ext cx="2402681" cy="4826793"/>
            <a:chOff x="412" y="689"/>
            <a:chExt cx="1009" cy="2027"/>
          </a:xfrm>
        </p:grpSpPr>
        <p:sp>
          <p:nvSpPr>
            <p:cNvPr id="1361926" name="Rectangle 6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27" name="Rectangle 7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28" name="Rectangle 8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29" name="Rectangle 9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30" name="Rectangle 10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31" name="Rectangle 11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32" name="Rectangle 12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sp>
        <p:nvSpPr>
          <p:cNvPr id="1361934" name="Text Box 14"/>
          <p:cNvSpPr txBox="1">
            <a:spLocks noChangeArrowheads="1"/>
          </p:cNvSpPr>
          <p:nvPr/>
        </p:nvSpPr>
        <p:spPr bwMode="auto">
          <a:xfrm>
            <a:off x="5824538" y="8872538"/>
            <a:ext cx="6655595" cy="1061829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tIns="0" bIns="137160">
            <a:spAutoFit/>
          </a:bodyPr>
          <a:lstStyle/>
          <a:p>
            <a:pPr algn="ctr"/>
            <a:r>
              <a:rPr lang="en-US" sz="3000"/>
              <a:t>Gives us a language to talk about data network technologies</a:t>
            </a:r>
          </a:p>
        </p:txBody>
      </p:sp>
      <p:pic>
        <p:nvPicPr>
          <p:cNvPr id="1361937" name="Picture 17" descr="Router"/>
          <p:cNvPicPr preferRelativeResize="0"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93882" y="7508083"/>
            <a:ext cx="1914525" cy="1164431"/>
          </a:xfrm>
          <a:prstGeom prst="rect">
            <a:avLst/>
          </a:prstGeom>
          <a:noFill/>
        </p:spPr>
      </p:pic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3275470" y="2283620"/>
            <a:ext cx="2402681" cy="4826793"/>
            <a:chOff x="412" y="689"/>
            <a:chExt cx="1009" cy="2027"/>
          </a:xfrm>
        </p:grpSpPr>
        <p:sp>
          <p:nvSpPr>
            <p:cNvPr id="1361940" name="Rectangle 20"/>
            <p:cNvSpPr>
              <a:spLocks noChangeArrowheads="1"/>
            </p:cNvSpPr>
            <p:nvPr/>
          </p:nvSpPr>
          <p:spPr bwMode="auto">
            <a:xfrm>
              <a:off x="412" y="2428"/>
              <a:ext cx="1008" cy="288"/>
            </a:xfrm>
            <a:prstGeom prst="rect">
              <a:avLst/>
            </a:prstGeom>
            <a:solidFill>
              <a:srgbClr val="80008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Physical</a:t>
              </a:r>
            </a:p>
          </p:txBody>
        </p:sp>
        <p:sp>
          <p:nvSpPr>
            <p:cNvPr id="1361941" name="Rectangle 21"/>
            <p:cNvSpPr>
              <a:spLocks noChangeArrowheads="1"/>
            </p:cNvSpPr>
            <p:nvPr/>
          </p:nvSpPr>
          <p:spPr bwMode="auto">
            <a:xfrm>
              <a:off x="413" y="2138"/>
              <a:ext cx="1008" cy="288"/>
            </a:xfrm>
            <a:prstGeom prst="rect">
              <a:avLst/>
            </a:prstGeom>
            <a:solidFill>
              <a:srgbClr val="0000CC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Data Link</a:t>
              </a:r>
            </a:p>
          </p:txBody>
        </p:sp>
        <p:sp>
          <p:nvSpPr>
            <p:cNvPr id="1361942" name="Rectangle 22"/>
            <p:cNvSpPr>
              <a:spLocks noChangeArrowheads="1"/>
            </p:cNvSpPr>
            <p:nvPr/>
          </p:nvSpPr>
          <p:spPr bwMode="auto">
            <a:xfrm>
              <a:off x="412" y="1848"/>
              <a:ext cx="1008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sp>
          <p:nvSpPr>
            <p:cNvPr id="1361943" name="Rectangle 23"/>
            <p:cNvSpPr>
              <a:spLocks noChangeArrowheads="1"/>
            </p:cNvSpPr>
            <p:nvPr/>
          </p:nvSpPr>
          <p:spPr bwMode="auto">
            <a:xfrm>
              <a:off x="412" y="1558"/>
              <a:ext cx="1008" cy="288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361944" name="Rectangle 24"/>
            <p:cNvSpPr>
              <a:spLocks noChangeArrowheads="1"/>
            </p:cNvSpPr>
            <p:nvPr/>
          </p:nvSpPr>
          <p:spPr bwMode="auto">
            <a:xfrm>
              <a:off x="413" y="1268"/>
              <a:ext cx="1008" cy="288"/>
            </a:xfrm>
            <a:prstGeom prst="rect">
              <a:avLst/>
            </a:prstGeom>
            <a:solidFill>
              <a:srgbClr val="CC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Session</a:t>
              </a:r>
            </a:p>
          </p:txBody>
        </p:sp>
        <p:sp>
          <p:nvSpPr>
            <p:cNvPr id="1361945" name="Rectangle 25"/>
            <p:cNvSpPr>
              <a:spLocks noChangeArrowheads="1"/>
            </p:cNvSpPr>
            <p:nvPr/>
          </p:nvSpPr>
          <p:spPr bwMode="auto">
            <a:xfrm>
              <a:off x="412" y="978"/>
              <a:ext cx="1008" cy="288"/>
            </a:xfrm>
            <a:prstGeom prst="rect">
              <a:avLst/>
            </a:prstGeom>
            <a:solidFill>
              <a:srgbClr val="FF66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Presentation</a:t>
              </a:r>
            </a:p>
          </p:txBody>
        </p:sp>
        <p:sp>
          <p:nvSpPr>
            <p:cNvPr id="1361946" name="Rectangle 26"/>
            <p:cNvSpPr>
              <a:spLocks noChangeArrowheads="1"/>
            </p:cNvSpPr>
            <p:nvPr/>
          </p:nvSpPr>
          <p:spPr bwMode="auto">
            <a:xfrm>
              <a:off x="412" y="689"/>
              <a:ext cx="1008" cy="288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5172076" y="2633663"/>
            <a:ext cx="7958138" cy="2071688"/>
            <a:chOff x="1236" y="836"/>
            <a:chExt cx="3342" cy="870"/>
          </a:xfrm>
        </p:grpSpPr>
        <p:grpSp>
          <p:nvGrpSpPr>
            <p:cNvPr id="5" name="Group 28"/>
            <p:cNvGrpSpPr>
              <a:grpSpLocks/>
            </p:cNvGrpSpPr>
            <p:nvPr/>
          </p:nvGrpSpPr>
          <p:grpSpPr bwMode="auto">
            <a:xfrm>
              <a:off x="1236" y="836"/>
              <a:ext cx="3341" cy="286"/>
              <a:chOff x="1105" y="2055"/>
              <a:chExt cx="771" cy="419"/>
            </a:xfrm>
          </p:grpSpPr>
          <p:sp>
            <p:nvSpPr>
              <p:cNvPr id="1361949" name="Line 29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0" name="Line 30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  <p:grpSp>
          <p:nvGrpSpPr>
            <p:cNvPr id="6" name="Group 31"/>
            <p:cNvGrpSpPr>
              <a:grpSpLocks/>
            </p:cNvGrpSpPr>
            <p:nvPr/>
          </p:nvGrpSpPr>
          <p:grpSpPr bwMode="auto">
            <a:xfrm>
              <a:off x="1237" y="1420"/>
              <a:ext cx="3341" cy="286"/>
              <a:chOff x="1105" y="2055"/>
              <a:chExt cx="771" cy="419"/>
            </a:xfrm>
          </p:grpSpPr>
          <p:sp>
            <p:nvSpPr>
              <p:cNvPr id="1361952" name="Line 32"/>
              <p:cNvSpPr>
                <a:spLocks noChangeShapeType="1"/>
              </p:cNvSpPr>
              <p:nvPr/>
            </p:nvSpPr>
            <p:spPr bwMode="auto">
              <a:xfrm>
                <a:off x="1105" y="2055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  <p:sp>
            <p:nvSpPr>
              <p:cNvPr id="1361953" name="Line 33"/>
              <p:cNvSpPr>
                <a:spLocks noChangeShapeType="1"/>
              </p:cNvSpPr>
              <p:nvPr/>
            </p:nvSpPr>
            <p:spPr bwMode="auto">
              <a:xfrm>
                <a:off x="1105" y="2473"/>
                <a:ext cx="771" cy="1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</p:spPr>
            <p:txBody>
              <a:bodyPr anchor="ctr" anchorCtr="1">
                <a:spAutoFit/>
              </a:bodyPr>
              <a:lstStyle/>
              <a:p>
                <a:endParaRPr lang="en-US" sz="2700"/>
              </a:p>
            </p:txBody>
          </p:sp>
        </p:grpSp>
      </p:grpSp>
      <p:grpSp>
        <p:nvGrpSpPr>
          <p:cNvPr id="7" name="Group 34"/>
          <p:cNvGrpSpPr>
            <a:grpSpLocks/>
          </p:cNvGrpSpPr>
          <p:nvPr/>
        </p:nvGrpSpPr>
        <p:grpSpPr bwMode="auto">
          <a:xfrm>
            <a:off x="6753226" y="5043488"/>
            <a:ext cx="4798220" cy="2066925"/>
            <a:chOff x="1790" y="1956"/>
            <a:chExt cx="2015" cy="868"/>
          </a:xfrm>
        </p:grpSpPr>
        <p:grpSp>
          <p:nvGrpSpPr>
            <p:cNvPr id="8" name="Group 35"/>
            <p:cNvGrpSpPr>
              <a:grpSpLocks/>
            </p:cNvGrpSpPr>
            <p:nvPr/>
          </p:nvGrpSpPr>
          <p:grpSpPr bwMode="auto">
            <a:xfrm>
              <a:off x="1790" y="2246"/>
              <a:ext cx="1009" cy="578"/>
              <a:chOff x="1790" y="2246"/>
              <a:chExt cx="1009" cy="578"/>
            </a:xfrm>
          </p:grpSpPr>
          <p:sp>
            <p:nvSpPr>
              <p:cNvPr id="1361956" name="Rectangle 36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57" name="Rectangle 37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  <p:sp>
          <p:nvSpPr>
            <p:cNvPr id="1361958" name="Rectangle 38"/>
            <p:cNvSpPr>
              <a:spLocks noChangeArrowheads="1"/>
            </p:cNvSpPr>
            <p:nvPr/>
          </p:nvSpPr>
          <p:spPr bwMode="auto">
            <a:xfrm>
              <a:off x="1790" y="1956"/>
              <a:ext cx="2015" cy="288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</a:p>
          </p:txBody>
        </p:sp>
        <p:grpSp>
          <p:nvGrpSpPr>
            <p:cNvPr id="9" name="Group 39"/>
            <p:cNvGrpSpPr>
              <a:grpSpLocks/>
            </p:cNvGrpSpPr>
            <p:nvPr/>
          </p:nvGrpSpPr>
          <p:grpSpPr bwMode="auto">
            <a:xfrm>
              <a:off x="2796" y="2246"/>
              <a:ext cx="1009" cy="578"/>
              <a:chOff x="1790" y="2246"/>
              <a:chExt cx="1009" cy="578"/>
            </a:xfrm>
          </p:grpSpPr>
          <p:sp>
            <p:nvSpPr>
              <p:cNvPr id="1361960" name="Rectangle 40"/>
              <p:cNvSpPr>
                <a:spLocks noChangeArrowheads="1"/>
              </p:cNvSpPr>
              <p:nvPr/>
            </p:nvSpPr>
            <p:spPr bwMode="auto">
              <a:xfrm>
                <a:off x="1790" y="2536"/>
                <a:ext cx="1008" cy="288"/>
              </a:xfrm>
              <a:prstGeom prst="rect">
                <a:avLst/>
              </a:prstGeom>
              <a:solidFill>
                <a:srgbClr val="800080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Physical</a:t>
                </a:r>
              </a:p>
            </p:txBody>
          </p:sp>
          <p:sp>
            <p:nvSpPr>
              <p:cNvPr id="1361961" name="Rectangle 41"/>
              <p:cNvSpPr>
                <a:spLocks noChangeArrowheads="1"/>
              </p:cNvSpPr>
              <p:nvPr/>
            </p:nvSpPr>
            <p:spPr bwMode="auto">
              <a:xfrm>
                <a:off x="1791" y="2246"/>
                <a:ext cx="1008" cy="288"/>
              </a:xfrm>
              <a:prstGeom prst="rect">
                <a:avLst/>
              </a:prstGeom>
              <a:solidFill>
                <a:srgbClr val="0000CC"/>
              </a:solidFill>
              <a:ln w="285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 anchorCtr="1"/>
              <a:lstStyle/>
              <a:p>
                <a:pPr defTabSz="1540670"/>
                <a:r>
                  <a:rPr lang="en-US" sz="3000">
                    <a:solidFill>
                      <a:schemeClr val="bg1"/>
                    </a:solidFill>
                  </a:rPr>
                  <a:t>Data Link</a:t>
                </a:r>
              </a:p>
            </p:txBody>
          </p:sp>
        </p:grpSp>
      </p:grpSp>
      <p:grpSp>
        <p:nvGrpSpPr>
          <p:cNvPr id="10" name="Group 42"/>
          <p:cNvGrpSpPr>
            <a:grpSpLocks/>
          </p:cNvGrpSpPr>
          <p:nvPr/>
        </p:nvGrpSpPr>
        <p:grpSpPr bwMode="auto">
          <a:xfrm>
            <a:off x="5172075" y="5388770"/>
            <a:ext cx="1466850" cy="1383506"/>
            <a:chOff x="1212" y="1993"/>
            <a:chExt cx="616" cy="581"/>
          </a:xfrm>
        </p:grpSpPr>
        <p:sp>
          <p:nvSpPr>
            <p:cNvPr id="1361963" name="Line 43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4" name="Line 44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5" name="Line 45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1663363" y="5384008"/>
            <a:ext cx="1466850" cy="1383506"/>
            <a:chOff x="1212" y="1993"/>
            <a:chExt cx="616" cy="581"/>
          </a:xfrm>
        </p:grpSpPr>
        <p:sp>
          <p:nvSpPr>
            <p:cNvPr id="1361967" name="Line 47"/>
            <p:cNvSpPr>
              <a:spLocks noChangeShapeType="1"/>
            </p:cNvSpPr>
            <p:nvPr/>
          </p:nvSpPr>
          <p:spPr bwMode="auto">
            <a:xfrm>
              <a:off x="1212" y="199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8" name="Line 48"/>
            <p:cNvSpPr>
              <a:spLocks noChangeShapeType="1"/>
            </p:cNvSpPr>
            <p:nvPr/>
          </p:nvSpPr>
          <p:spPr bwMode="auto">
            <a:xfrm>
              <a:off x="1212" y="2289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361969" name="Line 49"/>
            <p:cNvSpPr>
              <a:spLocks noChangeShapeType="1"/>
            </p:cNvSpPr>
            <p:nvPr/>
          </p:nvSpPr>
          <p:spPr bwMode="auto">
            <a:xfrm>
              <a:off x="1212" y="2573"/>
              <a:ext cx="616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47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2118521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692" name="Rectangle 20"/>
          <p:cNvSpPr>
            <a:spLocks noGrp="1" noChangeArrowheads="1"/>
          </p:cNvSpPr>
          <p:nvPr>
            <p:ph type="title"/>
          </p:nvPr>
        </p:nvSpPr>
        <p:spPr>
          <a:xfrm>
            <a:off x="1257300" y="29289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TCP/IP Network View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2" name="Group 43"/>
          <p:cNvGrpSpPr>
            <a:grpSpLocks/>
          </p:cNvGrpSpPr>
          <p:nvPr/>
        </p:nvGrpSpPr>
        <p:grpSpPr bwMode="auto">
          <a:xfrm>
            <a:off x="7103270" y="4733925"/>
            <a:ext cx="4112418" cy="2031207"/>
            <a:chOff x="1813" y="1328"/>
            <a:chExt cx="1727" cy="853"/>
          </a:xfrm>
        </p:grpSpPr>
        <p:sp>
          <p:nvSpPr>
            <p:cNvPr id="1180675" name="Rectangle 3"/>
            <p:cNvSpPr>
              <a:spLocks noChangeArrowheads="1"/>
            </p:cNvSpPr>
            <p:nvPr/>
          </p:nvSpPr>
          <p:spPr bwMode="auto">
            <a:xfrm>
              <a:off x="1813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6" name="Rectangle 4"/>
            <p:cNvSpPr>
              <a:spLocks noChangeArrowheads="1"/>
            </p:cNvSpPr>
            <p:nvPr/>
          </p:nvSpPr>
          <p:spPr bwMode="auto">
            <a:xfrm>
              <a:off x="2676" y="1749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77" name="Rectangle 5"/>
            <p:cNvSpPr>
              <a:spLocks noChangeArrowheads="1"/>
            </p:cNvSpPr>
            <p:nvPr/>
          </p:nvSpPr>
          <p:spPr bwMode="auto">
            <a:xfrm>
              <a:off x="1813" y="1328"/>
              <a:ext cx="1727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3" name="Picture 21" descr="DOS Tower Straight 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635038" y="2643188"/>
            <a:ext cx="1340645" cy="2383632"/>
          </a:xfrm>
          <a:prstGeom prst="rect">
            <a:avLst/>
          </a:prstGeom>
          <a:noFill/>
        </p:spPr>
      </p:pic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2702720" y="2643188"/>
            <a:ext cx="2057400" cy="4121945"/>
            <a:chOff x="175" y="1059"/>
            <a:chExt cx="864" cy="1731"/>
          </a:xfrm>
        </p:grpSpPr>
        <p:sp>
          <p:nvSpPr>
            <p:cNvPr id="1180688" name="Rectangle 16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689" name="Rectangle 17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690" name="Rectangle 18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691" name="Rectangle 19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pic>
        <p:nvPicPr>
          <p:cNvPr id="1180695" name="Picture 23" descr="Router"/>
          <p:cNvPicPr preferRelativeResize="0"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3407" y="7729538"/>
            <a:ext cx="1914525" cy="1164432"/>
          </a:xfrm>
          <a:prstGeom prst="rect">
            <a:avLst/>
          </a:prstGeom>
          <a:noFill/>
        </p:spPr>
      </p:pic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13561220" y="2643188"/>
            <a:ext cx="2057400" cy="4121945"/>
            <a:chOff x="175" y="1059"/>
            <a:chExt cx="864" cy="1731"/>
          </a:xfrm>
        </p:grpSpPr>
        <p:sp>
          <p:nvSpPr>
            <p:cNvPr id="1180711" name="Rectangle 39"/>
            <p:cNvSpPr>
              <a:spLocks noChangeArrowheads="1"/>
            </p:cNvSpPr>
            <p:nvPr/>
          </p:nvSpPr>
          <p:spPr bwMode="auto">
            <a:xfrm>
              <a:off x="175" y="1059"/>
              <a:ext cx="864" cy="432"/>
            </a:xfrm>
            <a:prstGeom prst="rect">
              <a:avLst/>
            </a:prstGeom>
            <a:solidFill>
              <a:srgbClr val="CC00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Application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1180712" name="Rectangle 40"/>
            <p:cNvSpPr>
              <a:spLocks noChangeArrowheads="1"/>
            </p:cNvSpPr>
            <p:nvPr/>
          </p:nvSpPr>
          <p:spPr bwMode="auto">
            <a:xfrm>
              <a:off x="175" y="1500"/>
              <a:ext cx="864" cy="432"/>
            </a:xfrm>
            <a:prstGeom prst="rect">
              <a:avLst/>
            </a:prstGeom>
            <a:solidFill>
              <a:srgbClr val="0099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Transport</a:t>
              </a:r>
            </a:p>
          </p:txBody>
        </p:sp>
        <p:sp>
          <p:nvSpPr>
            <p:cNvPr id="1180713" name="Rectangle 41"/>
            <p:cNvSpPr>
              <a:spLocks noChangeArrowheads="1"/>
            </p:cNvSpPr>
            <p:nvPr/>
          </p:nvSpPr>
          <p:spPr bwMode="auto">
            <a:xfrm>
              <a:off x="175" y="2358"/>
              <a:ext cx="864" cy="432"/>
            </a:xfrm>
            <a:prstGeom prst="rect">
              <a:avLst/>
            </a:prstGeom>
            <a:gradFill rotWithShape="1">
              <a:gsLst>
                <a:gs pos="0">
                  <a:srgbClr val="0000CC"/>
                </a:gs>
                <a:gs pos="100000">
                  <a:srgbClr val="800080"/>
                </a:gs>
              </a:gsLst>
              <a:lin ang="5400000" scaled="1"/>
            </a:gra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Network</a:t>
              </a:r>
              <a:br>
                <a:rPr lang="en-US" sz="3000">
                  <a:solidFill>
                    <a:schemeClr val="bg1"/>
                  </a:solidFill>
                </a:rPr>
              </a:br>
              <a:r>
                <a:rPr lang="en-US" sz="3000">
                  <a:solidFill>
                    <a:schemeClr val="bg1"/>
                  </a:solidFill>
                </a:rPr>
                <a:t>Interface</a:t>
              </a:r>
            </a:p>
          </p:txBody>
        </p:sp>
        <p:sp>
          <p:nvSpPr>
            <p:cNvPr id="1180714" name="Rectangle 42"/>
            <p:cNvSpPr>
              <a:spLocks noChangeArrowheads="1"/>
            </p:cNvSpPr>
            <p:nvPr/>
          </p:nvSpPr>
          <p:spPr bwMode="auto">
            <a:xfrm>
              <a:off x="175" y="1925"/>
              <a:ext cx="864" cy="432"/>
            </a:xfrm>
            <a:prstGeom prst="rect">
              <a:avLst/>
            </a:prstGeom>
            <a:solidFill>
              <a:srgbClr val="3366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 anchorCtr="1"/>
            <a:lstStyle/>
            <a:p>
              <a:pPr defTabSz="1540670"/>
              <a:r>
                <a:rPr lang="en-US" sz="3000">
                  <a:solidFill>
                    <a:schemeClr val="bg1"/>
                  </a:solidFill>
                </a:rPr>
                <a:t>Internet</a:t>
              </a:r>
            </a:p>
          </p:txBody>
        </p: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981576" y="5269707"/>
            <a:ext cx="1835945" cy="997743"/>
            <a:chOff x="1105" y="2055"/>
            <a:chExt cx="771" cy="419"/>
          </a:xfrm>
        </p:grpSpPr>
        <p:sp>
          <p:nvSpPr>
            <p:cNvPr id="1180700" name="Line 28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19" name="Line 47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11470482" y="5269707"/>
            <a:ext cx="1835943" cy="997743"/>
            <a:chOff x="1105" y="2055"/>
            <a:chExt cx="771" cy="419"/>
          </a:xfrm>
        </p:grpSpPr>
        <p:sp>
          <p:nvSpPr>
            <p:cNvPr id="1180722" name="Line 50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3" name="Line 51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grpSp>
        <p:nvGrpSpPr>
          <p:cNvPr id="7" name="Group 52"/>
          <p:cNvGrpSpPr>
            <a:grpSpLocks/>
          </p:cNvGrpSpPr>
          <p:nvPr/>
        </p:nvGrpSpPr>
        <p:grpSpPr bwMode="auto">
          <a:xfrm>
            <a:off x="4981575" y="3195638"/>
            <a:ext cx="8324850" cy="997745"/>
            <a:chOff x="1105" y="2055"/>
            <a:chExt cx="771" cy="419"/>
          </a:xfrm>
        </p:grpSpPr>
        <p:sp>
          <p:nvSpPr>
            <p:cNvPr id="1180725" name="Line 53"/>
            <p:cNvSpPr>
              <a:spLocks noChangeShapeType="1"/>
            </p:cNvSpPr>
            <p:nvPr/>
          </p:nvSpPr>
          <p:spPr bwMode="auto">
            <a:xfrm>
              <a:off x="1105" y="2055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  <p:sp>
          <p:nvSpPr>
            <p:cNvPr id="1180726" name="Line 54"/>
            <p:cNvSpPr>
              <a:spLocks noChangeShapeType="1"/>
            </p:cNvSpPr>
            <p:nvPr/>
          </p:nvSpPr>
          <p:spPr bwMode="auto">
            <a:xfrm>
              <a:off x="1105" y="2473"/>
              <a:ext cx="771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 anchor="ctr" anchorCtr="1">
              <a:spAutoFit/>
            </a:bodyPr>
            <a:lstStyle/>
            <a:p>
              <a:endParaRPr lang="en-US" sz="270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73101" y="7398842"/>
            <a:ext cx="2043113" cy="2514600"/>
          </a:xfrm>
          <a:prstGeom prst="rect">
            <a:avLst/>
          </a:prstGeom>
        </p:spPr>
      </p:pic>
      <p:pic>
        <p:nvPicPr>
          <p:cNvPr id="33" name="Picture 13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743200" y="7772400"/>
            <a:ext cx="2160573" cy="1783329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951742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727" name="Rectangle 7"/>
          <p:cNvSpPr>
            <a:spLocks noGrp="1" noChangeArrowheads="1"/>
          </p:cNvSpPr>
          <p:nvPr>
            <p:ph type="title"/>
          </p:nvPr>
        </p:nvSpPr>
        <p:spPr>
          <a:xfrm>
            <a:off x="1257300" y="315515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Bringing the Models Together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82722" name="AutoShape 2"/>
          <p:cNvSpPr>
            <a:spLocks noChangeArrowheads="1"/>
          </p:cNvSpPr>
          <p:nvPr/>
        </p:nvSpPr>
        <p:spPr bwMode="auto">
          <a:xfrm flipH="1">
            <a:off x="9841235" y="606299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3" name="AutoShape 3"/>
          <p:cNvSpPr>
            <a:spLocks noChangeArrowheads="1"/>
          </p:cNvSpPr>
          <p:nvPr/>
        </p:nvSpPr>
        <p:spPr bwMode="auto">
          <a:xfrm flipH="1">
            <a:off x="9798845" y="4953087"/>
            <a:ext cx="747714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endParaRPr lang="en-US" sz="2700"/>
          </a:p>
        </p:txBody>
      </p:sp>
      <p:sp>
        <p:nvSpPr>
          <p:cNvPr id="1182724" name="AutoShape 4"/>
          <p:cNvSpPr>
            <a:spLocks noChangeArrowheads="1"/>
          </p:cNvSpPr>
          <p:nvPr/>
        </p:nvSpPr>
        <p:spPr bwMode="auto">
          <a:xfrm flipH="1">
            <a:off x="9798845" y="3228068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5" name="AutoShape 5"/>
          <p:cNvSpPr>
            <a:spLocks noChangeArrowheads="1"/>
          </p:cNvSpPr>
          <p:nvPr/>
        </p:nvSpPr>
        <p:spPr bwMode="auto">
          <a:xfrm>
            <a:off x="7584283" y="7773874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6" name="AutoShape 6"/>
          <p:cNvSpPr>
            <a:spLocks noChangeArrowheads="1"/>
          </p:cNvSpPr>
          <p:nvPr/>
        </p:nvSpPr>
        <p:spPr bwMode="auto">
          <a:xfrm>
            <a:off x="7584283" y="6911861"/>
            <a:ext cx="747713" cy="1018609"/>
          </a:xfrm>
          <a:prstGeom prst="rightArrow">
            <a:avLst>
              <a:gd name="adj1" fmla="val 49583"/>
              <a:gd name="adj2" fmla="val 51140"/>
            </a:avLst>
          </a:prstGeom>
          <a:solidFill>
            <a:srgbClr val="FFCC66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sz="2700"/>
          </a:p>
        </p:txBody>
      </p:sp>
      <p:sp>
        <p:nvSpPr>
          <p:cNvPr id="1182728" name="Rectangle 8"/>
          <p:cNvSpPr>
            <a:spLocks noChangeArrowheads="1"/>
          </p:cNvSpPr>
          <p:nvPr/>
        </p:nvSpPr>
        <p:spPr bwMode="auto">
          <a:xfrm>
            <a:off x="3671888" y="2597944"/>
            <a:ext cx="3917157" cy="864395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1182729" name="Rectangle 9"/>
          <p:cNvSpPr>
            <a:spLocks noChangeArrowheads="1"/>
          </p:cNvSpPr>
          <p:nvPr/>
        </p:nvSpPr>
        <p:spPr bwMode="auto">
          <a:xfrm>
            <a:off x="3671888" y="3462338"/>
            <a:ext cx="3917157" cy="864393"/>
          </a:xfrm>
          <a:prstGeom prst="rect">
            <a:avLst/>
          </a:prstGeom>
          <a:solidFill>
            <a:srgbClr val="FF66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1182730" name="Rectangle 10"/>
          <p:cNvSpPr>
            <a:spLocks noChangeArrowheads="1"/>
          </p:cNvSpPr>
          <p:nvPr/>
        </p:nvSpPr>
        <p:spPr bwMode="auto">
          <a:xfrm>
            <a:off x="3671888" y="4345781"/>
            <a:ext cx="3917157" cy="864395"/>
          </a:xfrm>
          <a:prstGeom prst="rect">
            <a:avLst/>
          </a:prstGeom>
          <a:solidFill>
            <a:srgbClr val="CC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Session</a:t>
            </a:r>
          </a:p>
        </p:txBody>
      </p:sp>
      <p:sp>
        <p:nvSpPr>
          <p:cNvPr id="1182731" name="Rectangle 11"/>
          <p:cNvSpPr>
            <a:spLocks noChangeArrowheads="1"/>
          </p:cNvSpPr>
          <p:nvPr/>
        </p:nvSpPr>
        <p:spPr bwMode="auto">
          <a:xfrm>
            <a:off x="3671888" y="5210175"/>
            <a:ext cx="3917157" cy="864393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2" name="Rectangle 12"/>
          <p:cNvSpPr>
            <a:spLocks noChangeArrowheads="1"/>
          </p:cNvSpPr>
          <p:nvPr/>
        </p:nvSpPr>
        <p:spPr bwMode="auto">
          <a:xfrm>
            <a:off x="3671888" y="6093619"/>
            <a:ext cx="3917157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</a:p>
        </p:txBody>
      </p:sp>
      <p:sp>
        <p:nvSpPr>
          <p:cNvPr id="1182733" name="Rectangle 13"/>
          <p:cNvSpPr>
            <a:spLocks noChangeArrowheads="1"/>
          </p:cNvSpPr>
          <p:nvPr/>
        </p:nvSpPr>
        <p:spPr bwMode="auto">
          <a:xfrm>
            <a:off x="3671888" y="6977063"/>
            <a:ext cx="3917157" cy="864393"/>
          </a:xfrm>
          <a:prstGeom prst="rect">
            <a:avLst/>
          </a:prstGeom>
          <a:solidFill>
            <a:srgbClr val="0000CC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Data Link</a:t>
            </a:r>
          </a:p>
        </p:txBody>
      </p:sp>
      <p:sp>
        <p:nvSpPr>
          <p:cNvPr id="1182734" name="Rectangle 14"/>
          <p:cNvSpPr>
            <a:spLocks noChangeArrowheads="1"/>
          </p:cNvSpPr>
          <p:nvPr/>
        </p:nvSpPr>
        <p:spPr bwMode="auto">
          <a:xfrm>
            <a:off x="3671888" y="7822406"/>
            <a:ext cx="3917157" cy="864395"/>
          </a:xfrm>
          <a:prstGeom prst="rect">
            <a:avLst/>
          </a:prstGeom>
          <a:solidFill>
            <a:srgbClr val="80008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Physical</a:t>
            </a:r>
          </a:p>
        </p:txBody>
      </p:sp>
      <p:sp>
        <p:nvSpPr>
          <p:cNvPr id="1182735" name="Rectangle 15"/>
          <p:cNvSpPr>
            <a:spLocks noChangeArrowheads="1"/>
          </p:cNvSpPr>
          <p:nvPr/>
        </p:nvSpPr>
        <p:spPr bwMode="auto">
          <a:xfrm>
            <a:off x="10527508" y="2597943"/>
            <a:ext cx="3917156" cy="2324100"/>
          </a:xfrm>
          <a:prstGeom prst="rect">
            <a:avLst/>
          </a:prstGeom>
          <a:solidFill>
            <a:srgbClr val="CC00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Application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Services</a:t>
            </a:r>
          </a:p>
        </p:txBody>
      </p:sp>
      <p:sp>
        <p:nvSpPr>
          <p:cNvPr id="1182736" name="Rectangle 16"/>
          <p:cNvSpPr>
            <a:spLocks noChangeArrowheads="1"/>
          </p:cNvSpPr>
          <p:nvPr/>
        </p:nvSpPr>
        <p:spPr bwMode="auto">
          <a:xfrm>
            <a:off x="10527508" y="4895518"/>
            <a:ext cx="3917156" cy="1190625"/>
          </a:xfrm>
          <a:prstGeom prst="rect">
            <a:avLst/>
          </a:prstGeom>
          <a:solidFill>
            <a:srgbClr val="0099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1182737" name="Rectangle 17"/>
          <p:cNvSpPr>
            <a:spLocks noChangeArrowheads="1"/>
          </p:cNvSpPr>
          <p:nvPr/>
        </p:nvSpPr>
        <p:spPr bwMode="auto">
          <a:xfrm>
            <a:off x="10527508" y="6884194"/>
            <a:ext cx="3917156" cy="1766888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rgbClr val="800080"/>
              </a:gs>
            </a:gsLst>
            <a:lin ang="5400000" scaled="1"/>
          </a:gra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Network</a:t>
            </a:r>
            <a:br>
              <a:rPr lang="en-US" sz="3300">
                <a:solidFill>
                  <a:schemeClr val="bg1"/>
                </a:solidFill>
              </a:rPr>
            </a:br>
            <a:r>
              <a:rPr lang="en-US" sz="3300">
                <a:solidFill>
                  <a:schemeClr val="bg1"/>
                </a:solidFill>
              </a:rPr>
              <a:t>Interface</a:t>
            </a:r>
          </a:p>
        </p:txBody>
      </p:sp>
      <p:sp>
        <p:nvSpPr>
          <p:cNvPr id="1182738" name="Rectangle 18"/>
          <p:cNvSpPr>
            <a:spLocks noChangeArrowheads="1"/>
          </p:cNvSpPr>
          <p:nvPr/>
        </p:nvSpPr>
        <p:spPr bwMode="auto">
          <a:xfrm>
            <a:off x="10527508" y="6062994"/>
            <a:ext cx="3917156" cy="864395"/>
          </a:xfrm>
          <a:prstGeom prst="rect">
            <a:avLst/>
          </a:prstGeom>
          <a:solidFill>
            <a:srgbClr val="3366FF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1540670"/>
            <a:r>
              <a:rPr lang="en-US" sz="3300">
                <a:solidFill>
                  <a:schemeClr val="bg1"/>
                </a:solidFill>
              </a:rPr>
              <a:t>Internet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00791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1827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1827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1827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21" dur="2000" fill="hold"/>
                                        <p:tgtEl>
                                          <p:spTgt spid="11827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35 0.00231 L -0.12388 0.00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3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1827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396 -0.00463 L -0.12613 -0.0017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827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13" y="13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2.09877E-6 L -0.12579 -0.0027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827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93" y="-13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1827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1827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182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182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8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2725" grpId="0" animBg="1"/>
      <p:bldP spid="1182726" grpId="0" animBg="1"/>
      <p:bldP spid="1182728" grpId="0" animBg="1"/>
      <p:bldP spid="1182729" grpId="0" animBg="1"/>
      <p:bldP spid="1182730" grpId="0" animBg="1"/>
      <p:bldP spid="1182731" grpId="0" animBg="1"/>
      <p:bldP spid="1182732" grpId="0" animBg="1"/>
      <p:bldP spid="1182733" grpId="0" animBg="1"/>
      <p:bldP spid="1182734" grpId="0" animBg="1"/>
      <p:bldP spid="1182735" grpId="0" animBg="1"/>
      <p:bldP spid="1182736" grpId="0" animBg="1"/>
      <p:bldP spid="1182737" grpId="0" animBg="1"/>
      <p:bldP spid="1182738" grpId="0" animBg="1"/>
      <p:bldP spid="118273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Have you ever heard a bank network team refer to any of the layers in either model?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so, what layer and what was the context?</a:t>
            </a:r>
          </a:p>
        </p:txBody>
      </p:sp>
    </p:spTree>
    <p:extLst>
      <p:ext uri="{BB962C8B-B14F-4D97-AF65-F5344CB8AC3E}">
        <p14:creationId xmlns:p14="http://schemas.microsoft.com/office/powerpoint/2010/main" val="4066607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7ED1C-67B9-F14E-1240-009E45E3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Telecommunications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5553A-4B18-DD4F-88CF-9975E5882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use the OSI model and TCP/IP as short cuts to describe network elements</a:t>
            </a:r>
          </a:p>
          <a:p>
            <a:r>
              <a:rPr lang="en-US"/>
              <a:t>Common use include</a:t>
            </a:r>
          </a:p>
          <a:p>
            <a:pPr lvl="1"/>
            <a:r>
              <a:rPr lang="en-US"/>
              <a:t>Layer 1 – Physical (wired and wireless)</a:t>
            </a:r>
          </a:p>
          <a:p>
            <a:pPr lvl="1"/>
            <a:r>
              <a:rPr lang="en-US"/>
              <a:t>Layer 2 – Data Link (Ethernet combines L1 and L2 elements)</a:t>
            </a:r>
          </a:p>
          <a:p>
            <a:pPr lvl="1"/>
            <a:r>
              <a:rPr lang="en-US"/>
              <a:t>Layer 3 – Network (IP)</a:t>
            </a:r>
          </a:p>
          <a:p>
            <a:pPr lvl="1"/>
            <a:r>
              <a:rPr lang="en-US"/>
              <a:t>Layer 4 – Transport (TCP/UDP)</a:t>
            </a:r>
          </a:p>
          <a:p>
            <a:pPr lvl="1"/>
            <a:r>
              <a:rPr lang="en-US"/>
              <a:t>Layer 7 – Application Services (HTTPS, SMTP etc.)</a:t>
            </a:r>
          </a:p>
          <a:p>
            <a:r>
              <a:rPr lang="en-US"/>
              <a:t>Familiarity will help you understand a techie discussion and join the club!</a:t>
            </a:r>
          </a:p>
        </p:txBody>
      </p:sp>
    </p:spTree>
    <p:extLst>
      <p:ext uri="{BB962C8B-B14F-4D97-AF65-F5344CB8AC3E}">
        <p14:creationId xmlns:p14="http://schemas.microsoft.com/office/powerpoint/2010/main" val="1205141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C875F-1F60-A0C6-2522-261E7897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Walkthrough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C8F15-095E-6D4A-10E9-D6C2CF682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Let’s look at an application we use everyday: Email</a:t>
            </a:r>
          </a:p>
        </p:txBody>
      </p:sp>
      <p:pic>
        <p:nvPicPr>
          <p:cNvPr id="7" name="Graphic 6" descr="Email with solid fill">
            <a:extLst>
              <a:ext uri="{FF2B5EF4-FFF2-40B4-BE49-F238E27FC236}">
                <a16:creationId xmlns:a16="http://schemas.microsoft.com/office/drawing/2014/main" id="{AD6AB895-005D-98D3-D2F8-B58B05553A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45085" y="3608365"/>
            <a:ext cx="5342451" cy="534245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78085" y="3970277"/>
            <a:ext cx="9005015" cy="5342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Things we need</a:t>
            </a:r>
          </a:p>
          <a:p>
            <a:pPr lvl="1"/>
            <a:r>
              <a:rPr lang="en-US"/>
              <a:t>An application like Outlook</a:t>
            </a:r>
          </a:p>
          <a:p>
            <a:pPr lvl="2"/>
            <a:r>
              <a:rPr lang="en-US"/>
              <a:t>Proprietary application</a:t>
            </a:r>
          </a:p>
          <a:p>
            <a:pPr lvl="3"/>
            <a:r>
              <a:rPr lang="en-US"/>
              <a:t>Composition/editing</a:t>
            </a:r>
          </a:p>
          <a:p>
            <a:pPr lvl="3"/>
            <a:r>
              <a:rPr lang="en-US"/>
              <a:t>Viewer</a:t>
            </a:r>
          </a:p>
          <a:p>
            <a:pPr lvl="3"/>
            <a:r>
              <a:rPr lang="en-US"/>
              <a:t>Repository</a:t>
            </a:r>
          </a:p>
          <a:p>
            <a:pPr lvl="3"/>
            <a:r>
              <a:rPr lang="en-US"/>
              <a:t>Filtering</a:t>
            </a:r>
          </a:p>
          <a:p>
            <a:pPr lvl="2"/>
            <a:r>
              <a:rPr lang="en-US"/>
              <a:t>Standard communication protocols</a:t>
            </a:r>
          </a:p>
          <a:p>
            <a:pPr lvl="3"/>
            <a:r>
              <a:rPr lang="en-US"/>
              <a:t>Email format</a:t>
            </a:r>
          </a:p>
          <a:p>
            <a:pPr lvl="3"/>
            <a:r>
              <a:rPr lang="en-US"/>
              <a:t>Communications to/from the post office</a:t>
            </a:r>
          </a:p>
          <a:p>
            <a:pPr lvl="3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D3EB5C-FAAE-AD83-56FB-BE50E9B6EAB9}"/>
              </a:ext>
            </a:extLst>
          </p:cNvPr>
          <p:cNvSpPr/>
          <p:nvPr/>
        </p:nvSpPr>
        <p:spPr>
          <a:xfrm>
            <a:off x="8813921" y="7624293"/>
            <a:ext cx="8889640" cy="18545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8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EC74-64F7-6243-AE87-0F87E06D3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5A964-69B0-CF45-9266-E88C84348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0"/>
            <a:ext cx="15773400" cy="788908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have 4.5 days together this week, so I’ll go first:</a:t>
            </a:r>
          </a:p>
          <a:p>
            <a:r>
              <a:rPr lang="en-US" dirty="0"/>
              <a:t>My name is </a:t>
            </a:r>
            <a:r>
              <a:rPr lang="en-US" b="1" dirty="0"/>
              <a:t>Matt Kolon</a:t>
            </a:r>
            <a:r>
              <a:rPr lang="en-US" dirty="0"/>
              <a:t>, I’m a Senior MTS at Hill Associates</a:t>
            </a:r>
          </a:p>
          <a:p>
            <a:pPr lvl="1"/>
            <a:r>
              <a:rPr lang="en-US" dirty="0"/>
              <a:t>I’m a long-time networking and telecom geek</a:t>
            </a:r>
          </a:p>
          <a:p>
            <a:pPr lvl="1"/>
            <a:r>
              <a:rPr lang="en-US" dirty="0"/>
              <a:t>I’ve worked for Cisco, Juniper, and Brocade as well as Hill Associates</a:t>
            </a:r>
          </a:p>
          <a:p>
            <a:pPr lvl="1"/>
            <a:r>
              <a:rPr lang="en-US" dirty="0"/>
              <a:t>From 2005 to 2017 I lived in </a:t>
            </a:r>
            <a:r>
              <a:rPr lang="en-US" dirty="0" err="1"/>
              <a:t>香港</a:t>
            </a:r>
            <a:r>
              <a:rPr lang="en-US" dirty="0"/>
              <a:t>, </a:t>
            </a:r>
            <a:r>
              <a:rPr lang="en-US" dirty="0" err="1"/>
              <a:t>北京</a:t>
            </a:r>
            <a:r>
              <a:rPr lang="en-US" dirty="0"/>
              <a:t>, and</a:t>
            </a:r>
            <a:r>
              <a:rPr lang="zh-CN" altLang="en-US" dirty="0"/>
              <a:t> </a:t>
            </a:r>
            <a:r>
              <a:rPr lang="ja-JP" altLang="en-US"/>
              <a:t>東京</a:t>
            </a:r>
            <a:endParaRPr lang="en-US" dirty="0"/>
          </a:p>
          <a:p>
            <a:pPr lvl="1"/>
            <a:r>
              <a:rPr lang="en-US" dirty="0"/>
              <a:t>Now I live in Underhill, Vermont where I ski and ride my bikes a lot.</a:t>
            </a:r>
          </a:p>
          <a:p>
            <a:pPr lvl="1"/>
            <a:r>
              <a:rPr lang="en-US" dirty="0"/>
              <a:t>This week I’d like us to find places where risk is hiding in bank networks!</a:t>
            </a:r>
          </a:p>
          <a:p>
            <a:pPr lvl="1"/>
            <a:r>
              <a:rPr lang="en-US" dirty="0"/>
              <a:t>Maybe we can also share some general networking knowledge, too...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Please tell us about you!</a:t>
            </a:r>
          </a:p>
          <a:p>
            <a:pPr lvl="1"/>
            <a:r>
              <a:rPr lang="en-US" dirty="0"/>
              <a:t>Where do you live and work?</a:t>
            </a:r>
          </a:p>
          <a:p>
            <a:pPr lvl="1"/>
            <a:r>
              <a:rPr lang="en-US" dirty="0"/>
              <a:t>What’s your role?</a:t>
            </a:r>
          </a:p>
          <a:p>
            <a:pPr lvl="1"/>
            <a:r>
              <a:rPr lang="en-US" dirty="0"/>
              <a:t>What do you do for fun?</a:t>
            </a:r>
          </a:p>
          <a:p>
            <a:pPr lvl="1"/>
            <a:r>
              <a:rPr lang="en-US" dirty="0"/>
              <a:t>What would you like to take away from this course?</a:t>
            </a:r>
          </a:p>
        </p:txBody>
      </p:sp>
    </p:spTree>
    <p:extLst>
      <p:ext uri="{BB962C8B-B14F-4D97-AF65-F5344CB8AC3E}">
        <p14:creationId xmlns:p14="http://schemas.microsoft.com/office/powerpoint/2010/main" val="13692721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Simple Mail Transfer Protocol</a:t>
            </a:r>
          </a:p>
          <a:p>
            <a:pPr lvl="1"/>
            <a:r>
              <a:rPr lang="en-US"/>
              <a:t>Email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 </a:t>
            </a:r>
          </a:p>
          <a:p>
            <a:pPr lvl="2"/>
            <a:r>
              <a:rPr lang="en-US"/>
              <a:t>Body </a:t>
            </a:r>
          </a:p>
          <a:p>
            <a:pPr lvl="2"/>
            <a:r>
              <a:rPr lang="en-US"/>
              <a:t>Attachments</a:t>
            </a:r>
          </a:p>
          <a:p>
            <a:pPr lvl="1"/>
            <a:r>
              <a:rPr lang="en-US"/>
              <a:t>Connection to server</a:t>
            </a:r>
          </a:p>
          <a:p>
            <a:pPr lvl="2"/>
            <a:r>
              <a:rPr lang="en-US"/>
              <a:t>Usually to corporate server</a:t>
            </a:r>
          </a:p>
          <a:p>
            <a:pPr lvl="2"/>
            <a:r>
              <a:rPr lang="en-US"/>
              <a:t>Server may provide additional functions</a:t>
            </a:r>
          </a:p>
          <a:p>
            <a:pPr lvl="1"/>
            <a:r>
              <a:rPr lang="en-US"/>
              <a:t>Server to server communications</a:t>
            </a:r>
          </a:p>
          <a:p>
            <a:r>
              <a:rPr lang="en-US"/>
              <a:t>Receiving emails from corporate server</a:t>
            </a:r>
          </a:p>
          <a:p>
            <a:pPr lvl="1"/>
            <a:r>
              <a:rPr lang="en-US"/>
              <a:t>Commonly use POP or IMAP</a:t>
            </a:r>
          </a:p>
          <a:p>
            <a:r>
              <a:rPr lang="en-US"/>
              <a:t>Communication path to server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8628845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4606F6-1178-619C-C5D2-DC8632FBECF6}"/>
              </a:ext>
            </a:extLst>
          </p:cNvPr>
          <p:cNvGrpSpPr/>
          <p:nvPr/>
        </p:nvGrpSpPr>
        <p:grpSpPr>
          <a:xfrm>
            <a:off x="773723" y="2539442"/>
            <a:ext cx="6166339" cy="1889652"/>
            <a:chOff x="609600" y="3828981"/>
            <a:chExt cx="6166339" cy="1889652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77EFD39-B37B-676F-F51E-8DB3C49C90F3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Client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A2570540-43E6-5F56-A2C3-C63B5E50A486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4" name="Right Arrow 3">
              <a:extLst>
                <a:ext uri="{FF2B5EF4-FFF2-40B4-BE49-F238E27FC236}">
                  <a16:creationId xmlns:a16="http://schemas.microsoft.com/office/drawing/2014/main" id="{B5204C17-E3DB-59EB-93D2-EC231D2D044B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2808520-7A71-444A-4841-2EE0F499E685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62247B-97B2-5083-8FDB-E53CE152BD6A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17048F-120E-C4AD-D82D-3631E43425E9}"/>
                </a:ext>
              </a:extLst>
            </p:cNvPr>
            <p:cNvSpPr txBox="1"/>
            <p:nvPr/>
          </p:nvSpPr>
          <p:spPr>
            <a:xfrm>
              <a:off x="2497979" y="5256968"/>
              <a:ext cx="209865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 or IMAP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BF4DC3-43A4-6D24-4FC2-EDB83B0FCF92}"/>
              </a:ext>
            </a:extLst>
          </p:cNvPr>
          <p:cNvGrpSpPr/>
          <p:nvPr/>
        </p:nvGrpSpPr>
        <p:grpSpPr>
          <a:xfrm>
            <a:off x="773723" y="5344060"/>
            <a:ext cx="6166339" cy="1749549"/>
            <a:chOff x="609600" y="3828981"/>
            <a:chExt cx="6166339" cy="174954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14076255-3EDB-A51B-94ED-7DB3F124A044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F57697A-70E0-4616-320C-E1582693F97C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C070128-10F9-325A-B90D-3E0A35AA74A2}"/>
                </a:ext>
              </a:extLst>
            </p:cNvPr>
            <p:cNvSpPr/>
            <p:nvPr/>
          </p:nvSpPr>
          <p:spPr>
            <a:xfrm>
              <a:off x="2461845" y="4290646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ight Arrow 15">
              <a:extLst>
                <a:ext uri="{FF2B5EF4-FFF2-40B4-BE49-F238E27FC236}">
                  <a16:creationId xmlns:a16="http://schemas.microsoft.com/office/drawing/2014/main" id="{9D18D773-F0CD-EFC1-A4DA-BF74D9DC8CC6}"/>
                </a:ext>
              </a:extLst>
            </p:cNvPr>
            <p:cNvSpPr/>
            <p:nvPr/>
          </p:nvSpPr>
          <p:spPr>
            <a:xfrm rot="10800000">
              <a:off x="2461846" y="4736121"/>
              <a:ext cx="2461847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F6E1D3E-2B27-D572-AEF5-E6800664AAE2}"/>
                </a:ext>
              </a:extLst>
            </p:cNvPr>
            <p:cNvSpPr txBox="1"/>
            <p:nvPr/>
          </p:nvSpPr>
          <p:spPr>
            <a:xfrm>
              <a:off x="3018955" y="3828981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9240C8-12FD-0E6B-004A-A9EB29E5680D}"/>
                </a:ext>
              </a:extLst>
            </p:cNvPr>
            <p:cNvSpPr txBox="1"/>
            <p:nvPr/>
          </p:nvSpPr>
          <p:spPr>
            <a:xfrm>
              <a:off x="3018955" y="5116865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6191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Transmission Control Protocol</a:t>
            </a:r>
          </a:p>
          <a:p>
            <a:pPr lvl="1"/>
            <a:r>
              <a:rPr lang="en-US"/>
              <a:t>Manages connection to the destination server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Data transfer</a:t>
            </a:r>
          </a:p>
          <a:p>
            <a:pPr lvl="2"/>
            <a:r>
              <a:rPr lang="en-US"/>
              <a:t>Receipt acknowledgement</a:t>
            </a:r>
          </a:p>
          <a:p>
            <a:pPr lvl="2"/>
            <a:r>
              <a:rPr lang="en-US"/>
              <a:t>Disconnects from the server</a:t>
            </a:r>
          </a:p>
          <a:p>
            <a:endParaRPr lang="en-US"/>
          </a:p>
          <a:p>
            <a:r>
              <a:rPr lang="en-US"/>
              <a:t>Messages need to get to the destination server</a:t>
            </a:r>
          </a:p>
          <a:p>
            <a:pPr lvl="2"/>
            <a:endParaRPr lang="en-US"/>
          </a:p>
          <a:p>
            <a:pPr lvl="1"/>
            <a:endParaRPr lang="en-US"/>
          </a:p>
          <a:p>
            <a:pPr lvl="2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7769185" y="5924282"/>
            <a:ext cx="8889640" cy="12106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563B5B-BA7B-2EFC-9FB3-EF7D06284C69}"/>
              </a:ext>
            </a:extLst>
          </p:cNvPr>
          <p:cNvSpPr/>
          <p:nvPr/>
        </p:nvSpPr>
        <p:spPr>
          <a:xfrm>
            <a:off x="679938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8186C4D-7CB9-7BCE-534C-D44BFBF77442}"/>
              </a:ext>
            </a:extLst>
          </p:cNvPr>
          <p:cNvSpPr/>
          <p:nvPr/>
        </p:nvSpPr>
        <p:spPr>
          <a:xfrm>
            <a:off x="5023339" y="2754923"/>
            <a:ext cx="2192215" cy="50643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6EF16B-E6CE-B49D-AC21-ECF1CEB67025}"/>
              </a:ext>
            </a:extLst>
          </p:cNvPr>
          <p:cNvGrpSpPr/>
          <p:nvPr/>
        </p:nvGrpSpPr>
        <p:grpSpPr>
          <a:xfrm>
            <a:off x="879231" y="3039079"/>
            <a:ext cx="6166339" cy="1549106"/>
            <a:chOff x="609600" y="3962400"/>
            <a:chExt cx="6166339" cy="154910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D6ECFE7-5616-C299-B82B-9A85D3F01436}"/>
                </a:ext>
              </a:extLst>
            </p:cNvPr>
            <p:cNvSpPr/>
            <p:nvPr/>
          </p:nvSpPr>
          <p:spPr>
            <a:xfrm>
              <a:off x="609600" y="3962400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2F90E42-6637-819F-1CE9-5611C092CAB4}"/>
                </a:ext>
              </a:extLst>
            </p:cNvPr>
            <p:cNvSpPr/>
            <p:nvPr/>
          </p:nvSpPr>
          <p:spPr>
            <a:xfrm>
              <a:off x="4923693" y="4010952"/>
              <a:ext cx="1852246" cy="1500554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Email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Server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6A28612E-A2AC-C259-CFE3-708F0342743E}"/>
                </a:ext>
              </a:extLst>
            </p:cNvPr>
            <p:cNvSpPr/>
            <p:nvPr/>
          </p:nvSpPr>
          <p:spPr>
            <a:xfrm>
              <a:off x="3383964" y="4507523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6CA70C-5EC8-46B2-9AA3-A4C8C31CDF4D}"/>
                </a:ext>
              </a:extLst>
            </p:cNvPr>
            <p:cNvSpPr txBox="1"/>
            <p:nvPr/>
          </p:nvSpPr>
          <p:spPr>
            <a:xfrm>
              <a:off x="3088062" y="4025917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SMTP</a:t>
              </a:r>
            </a:p>
          </p:txBody>
        </p:sp>
      </p:grp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E200DA-77A3-9744-744E-2F3DFAD98239}"/>
              </a:ext>
            </a:extLst>
          </p:cNvPr>
          <p:cNvSpPr/>
          <p:nvPr/>
        </p:nvSpPr>
        <p:spPr>
          <a:xfrm>
            <a:off x="849922" y="5174005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Sender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02C84921-0962-A585-240D-6F8DABE069A8}"/>
              </a:ext>
            </a:extLst>
          </p:cNvPr>
          <p:cNvSpPr/>
          <p:nvPr/>
        </p:nvSpPr>
        <p:spPr>
          <a:xfrm rot="10800000">
            <a:off x="2876015" y="3581143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CAA004-6FCF-B4B1-B8D2-E5C6B29D0241}"/>
              </a:ext>
            </a:extLst>
          </p:cNvPr>
          <p:cNvSpPr/>
          <p:nvPr/>
        </p:nvSpPr>
        <p:spPr>
          <a:xfrm>
            <a:off x="5193324" y="5143500"/>
            <a:ext cx="1852246" cy="1500554"/>
          </a:xfrm>
          <a:prstGeom prst="roundRect">
            <a:avLst/>
          </a:prstGeom>
          <a:solidFill>
            <a:srgbClr val="00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Receiver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204719A-D95A-8898-ED4F-B02144216C3C}"/>
              </a:ext>
            </a:extLst>
          </p:cNvPr>
          <p:cNvSpPr/>
          <p:nvPr/>
        </p:nvSpPr>
        <p:spPr>
          <a:xfrm rot="10800000">
            <a:off x="2861893" y="5762910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957CC43-0595-9A28-C848-907ECE161B79}"/>
              </a:ext>
            </a:extLst>
          </p:cNvPr>
          <p:cNvSpPr/>
          <p:nvPr/>
        </p:nvSpPr>
        <p:spPr>
          <a:xfrm>
            <a:off x="3658527" y="5762911"/>
            <a:ext cx="1369744" cy="410308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E7CC4-9331-E284-21BD-2FF06E350ADB}"/>
              </a:ext>
            </a:extLst>
          </p:cNvPr>
          <p:cNvSpPr txBox="1"/>
          <p:nvPr/>
        </p:nvSpPr>
        <p:spPr>
          <a:xfrm>
            <a:off x="3436868" y="533266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229947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Internet Protocol</a:t>
            </a:r>
          </a:p>
          <a:p>
            <a:pPr lvl="1"/>
            <a:r>
              <a:rPr lang="en-US"/>
              <a:t>Used to move packets between to the destination server</a:t>
            </a:r>
          </a:p>
          <a:p>
            <a:pPr lvl="1"/>
            <a:r>
              <a:rPr lang="en-US"/>
              <a:t>Implemented in routers that are the gateways between networks</a:t>
            </a:r>
          </a:p>
          <a:p>
            <a:pPr lvl="1"/>
            <a:r>
              <a:rPr lang="en-US"/>
              <a:t>Packet format</a:t>
            </a:r>
          </a:p>
          <a:p>
            <a:pPr lvl="2"/>
            <a:r>
              <a:rPr lang="en-US"/>
              <a:t>Header</a:t>
            </a:r>
          </a:p>
          <a:p>
            <a:pPr lvl="2"/>
            <a:r>
              <a:rPr lang="en-US"/>
              <a:t>Addressing</a:t>
            </a:r>
          </a:p>
          <a:p>
            <a:r>
              <a:rPr lang="en-US"/>
              <a:t>Routing protocols used to determine how router forward packets</a:t>
            </a:r>
          </a:p>
          <a:p>
            <a:endParaRPr lang="en-US"/>
          </a:p>
          <a:p>
            <a:r>
              <a:rPr lang="en-US"/>
              <a:t>First step is to get to get to the router</a:t>
            </a:r>
          </a:p>
          <a:p>
            <a:pPr lvl="1"/>
            <a:endParaRPr lang="en-US"/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8152327" y="8242480"/>
            <a:ext cx="8889640" cy="1468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ABAB0A20-F67D-E0E2-2A9B-6CC6B8F94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63" y="5574787"/>
            <a:ext cx="5399904" cy="539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6816E7-1866-6EDE-4D00-0D90E1D64B1C}"/>
              </a:ext>
            </a:extLst>
          </p:cNvPr>
          <p:cNvSpPr txBox="1"/>
          <p:nvPr/>
        </p:nvSpPr>
        <p:spPr>
          <a:xfrm>
            <a:off x="2850169" y="8198691"/>
            <a:ext cx="2133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Intermediate </a:t>
            </a:r>
          </a:p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DB6765-3294-3EA6-591A-2140A96D71C4}"/>
              </a:ext>
            </a:extLst>
          </p:cNvPr>
          <p:cNvGrpSpPr/>
          <p:nvPr/>
        </p:nvGrpSpPr>
        <p:grpSpPr>
          <a:xfrm>
            <a:off x="900031" y="1072824"/>
            <a:ext cx="6535616" cy="5585884"/>
            <a:chOff x="679938" y="2743200"/>
            <a:chExt cx="6535616" cy="5585884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6B22046F-7D90-3AFA-09CE-D888600DECAC}"/>
                </a:ext>
              </a:extLst>
            </p:cNvPr>
            <p:cNvSpPr/>
            <p:nvPr/>
          </p:nvSpPr>
          <p:spPr>
            <a:xfrm>
              <a:off x="679938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D3F89B0-511F-9221-91E4-77DEEB96A6FD}"/>
                </a:ext>
              </a:extLst>
            </p:cNvPr>
            <p:cNvSpPr/>
            <p:nvPr/>
          </p:nvSpPr>
          <p:spPr>
            <a:xfrm>
              <a:off x="5023339" y="2743200"/>
              <a:ext cx="2192215" cy="558588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E9A47D-A72F-B586-0D2C-76FFB2482BCF}"/>
                </a:ext>
              </a:extLst>
            </p:cNvPr>
            <p:cNvGrpSpPr/>
            <p:nvPr/>
          </p:nvGrpSpPr>
          <p:grpSpPr>
            <a:xfrm>
              <a:off x="879231" y="3027356"/>
              <a:ext cx="6166339" cy="1549106"/>
              <a:chOff x="609600" y="3962400"/>
              <a:chExt cx="6166339" cy="1549106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6928448-637E-1E0C-B219-C516C6C36659}"/>
                  </a:ext>
                </a:extLst>
              </p:cNvPr>
              <p:cNvSpPr/>
              <p:nvPr/>
            </p:nvSpPr>
            <p:spPr>
              <a:xfrm>
                <a:off x="609600" y="3962400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D47D8762-E20E-1391-DF73-1F7E97E72324}"/>
                  </a:ext>
                </a:extLst>
              </p:cNvPr>
              <p:cNvSpPr/>
              <p:nvPr/>
            </p:nvSpPr>
            <p:spPr>
              <a:xfrm>
                <a:off x="4923693" y="4010952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Email</a:t>
                </a:r>
              </a:p>
              <a:p>
                <a:pPr algn="ctr"/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Server</a:t>
                </a:r>
              </a:p>
            </p:txBody>
          </p: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06C05127-77C0-93C7-209E-BDF2FF711D73}"/>
                  </a:ext>
                </a:extLst>
              </p:cNvPr>
              <p:cNvSpPr/>
              <p:nvPr/>
            </p:nvSpPr>
            <p:spPr>
              <a:xfrm>
                <a:off x="3383964" y="4495800"/>
                <a:ext cx="1369744" cy="410308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5A8AD3-503D-CC8E-8DCA-4C5827784544}"/>
                  </a:ext>
                </a:extLst>
              </p:cNvPr>
              <p:cNvSpPr txBox="1"/>
              <p:nvPr/>
            </p:nvSpPr>
            <p:spPr>
              <a:xfrm>
                <a:off x="3088062" y="4025917"/>
                <a:ext cx="10567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</p:grp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A3A6DB9F-BB41-341B-5EA5-53A765747471}"/>
                </a:ext>
              </a:extLst>
            </p:cNvPr>
            <p:cNvSpPr/>
            <p:nvPr/>
          </p:nvSpPr>
          <p:spPr>
            <a:xfrm>
              <a:off x="84992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Sender</a:t>
              </a:r>
            </a:p>
          </p:txBody>
        </p:sp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91E7D2FA-2CBF-83ED-FBCF-AE1AC81BE4D9}"/>
                </a:ext>
              </a:extLst>
            </p:cNvPr>
            <p:cNvSpPr/>
            <p:nvPr/>
          </p:nvSpPr>
          <p:spPr>
            <a:xfrm rot="10800000">
              <a:off x="2876015" y="3569420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4117C566-AE27-4A36-2424-D7C35C597AF5}"/>
                </a:ext>
              </a:extLst>
            </p:cNvPr>
            <p:cNvSpPr/>
            <p:nvPr/>
          </p:nvSpPr>
          <p:spPr>
            <a:xfrm>
              <a:off x="5227772" y="4798869"/>
              <a:ext cx="1852246" cy="1500554"/>
            </a:xfrm>
            <a:prstGeom prst="roundRect">
              <a:avLst/>
            </a:prstGeom>
            <a:solidFill>
              <a:srgbClr val="008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Receiver</a:t>
              </a:r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C586ADA4-9E03-B6A7-F64C-7165ED79EE08}"/>
                </a:ext>
              </a:extLst>
            </p:cNvPr>
            <p:cNvSpPr/>
            <p:nvPr/>
          </p:nvSpPr>
          <p:spPr>
            <a:xfrm rot="10800000">
              <a:off x="2850350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>
              <a:extLst>
                <a:ext uri="{FF2B5EF4-FFF2-40B4-BE49-F238E27FC236}">
                  <a16:creationId xmlns:a16="http://schemas.microsoft.com/office/drawing/2014/main" id="{F0A3B7D0-68BB-C042-42F9-DDC71F8C9036}"/>
                </a:ext>
              </a:extLst>
            </p:cNvPr>
            <p:cNvSpPr/>
            <p:nvPr/>
          </p:nvSpPr>
          <p:spPr>
            <a:xfrm>
              <a:off x="3647448" y="5549146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38F612-7592-0E9A-A1FE-783041A3D9F4}"/>
                </a:ext>
              </a:extLst>
            </p:cNvPr>
            <p:cNvSpPr txBox="1"/>
            <p:nvPr/>
          </p:nvSpPr>
          <p:spPr>
            <a:xfrm>
              <a:off x="3436868" y="5090105"/>
              <a:ext cx="8050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TCP</a:t>
              </a:r>
            </a:p>
          </p:txBody>
        </p:sp>
      </p:grp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CF11344-BD52-CE0B-9616-52BEBB044933}"/>
              </a:ext>
            </a:extLst>
          </p:cNvPr>
          <p:cNvSpPr/>
          <p:nvPr/>
        </p:nvSpPr>
        <p:spPr>
          <a:xfrm>
            <a:off x="1030557" y="4865077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F515CC2-F235-2F56-C42A-D108D68D61D4}"/>
              </a:ext>
            </a:extLst>
          </p:cNvPr>
          <p:cNvSpPr/>
          <p:nvPr/>
        </p:nvSpPr>
        <p:spPr>
          <a:xfrm>
            <a:off x="5413417" y="4851454"/>
            <a:ext cx="1852246" cy="150055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446556-5CD6-904D-F632-F384215F1BC7}"/>
              </a:ext>
            </a:extLst>
          </p:cNvPr>
          <p:cNvGrpSpPr/>
          <p:nvPr/>
        </p:nvGrpSpPr>
        <p:grpSpPr>
          <a:xfrm rot="4413241">
            <a:off x="1453471" y="6995974"/>
            <a:ext cx="1413189" cy="422032"/>
            <a:chOff x="424675" y="7251187"/>
            <a:chExt cx="1522144" cy="422032"/>
          </a:xfrm>
        </p:grpSpPr>
        <p:sp>
          <p:nvSpPr>
            <p:cNvPr id="27" name="Right Arrow 26">
              <a:extLst>
                <a:ext uri="{FF2B5EF4-FFF2-40B4-BE49-F238E27FC236}">
                  <a16:creationId xmlns:a16="http://schemas.microsoft.com/office/drawing/2014/main" id="{4800D7AE-29FB-294D-1272-5499869D877D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4EFF0AE5-3051-7320-C6A6-5BE2CF320D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3877BE9-A2DB-5442-5B67-737677900A37}"/>
              </a:ext>
            </a:extLst>
          </p:cNvPr>
          <p:cNvGrpSpPr/>
          <p:nvPr/>
        </p:nvGrpSpPr>
        <p:grpSpPr>
          <a:xfrm rot="17903815">
            <a:off x="5271037" y="6980087"/>
            <a:ext cx="1401298" cy="422032"/>
            <a:chOff x="424675" y="7251187"/>
            <a:chExt cx="1522144" cy="422032"/>
          </a:xfrm>
        </p:grpSpPr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4EE69A29-865C-0772-3885-2F3716D8A387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5BE80281-6924-19C7-B908-68D5815A1B52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2508BB3-7F06-9293-A4CE-AD6995191C47}"/>
              </a:ext>
            </a:extLst>
          </p:cNvPr>
          <p:cNvSpPr txBox="1"/>
          <p:nvPr/>
        </p:nvSpPr>
        <p:spPr>
          <a:xfrm>
            <a:off x="1299828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72DB3C6-599F-944A-0382-8790B5CE5AC7}"/>
              </a:ext>
            </a:extLst>
          </p:cNvPr>
          <p:cNvSpPr txBox="1"/>
          <p:nvPr/>
        </p:nvSpPr>
        <p:spPr>
          <a:xfrm>
            <a:off x="6419610" y="7197867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37624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8152327" y="118355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Ethernet</a:t>
            </a:r>
          </a:p>
          <a:p>
            <a:pPr lvl="1"/>
            <a:r>
              <a:rPr lang="en-US"/>
              <a:t>LAN connecting devices in a network as defined by the IP address</a:t>
            </a:r>
          </a:p>
          <a:p>
            <a:pPr lvl="1"/>
            <a:r>
              <a:rPr lang="en-US"/>
              <a:t>To leave the network data needs to cross the LAN (link) to the exit (router/gateway)</a:t>
            </a:r>
          </a:p>
          <a:p>
            <a:pPr lvl="1"/>
            <a:r>
              <a:rPr lang="en-US"/>
              <a:t>Defines</a:t>
            </a:r>
          </a:p>
          <a:p>
            <a:pPr lvl="2"/>
            <a:r>
              <a:rPr lang="en-US"/>
              <a:t>Addressing</a:t>
            </a:r>
          </a:p>
          <a:p>
            <a:pPr lvl="2"/>
            <a:r>
              <a:rPr lang="en-US"/>
              <a:t>Frame format</a:t>
            </a:r>
          </a:p>
          <a:p>
            <a:pPr lvl="2"/>
            <a:r>
              <a:rPr lang="en-US"/>
              <a:t>Error detection</a:t>
            </a:r>
          </a:p>
          <a:p>
            <a:pPr lvl="2"/>
            <a:r>
              <a:rPr lang="en-US"/>
              <a:t>Physical connection</a:t>
            </a:r>
          </a:p>
          <a:p>
            <a:pPr lvl="3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A66D8D-9A39-DB49-EEE1-51E9AFE52EC9}"/>
              </a:ext>
            </a:extLst>
          </p:cNvPr>
          <p:cNvSpPr/>
          <p:nvPr/>
        </p:nvSpPr>
        <p:spPr>
          <a:xfrm>
            <a:off x="9285668" y="7096259"/>
            <a:ext cx="4468970" cy="79849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5403991-5FA1-C560-1E48-6F90E9530EB2}"/>
              </a:ext>
            </a:extLst>
          </p:cNvPr>
          <p:cNvGrpSpPr/>
          <p:nvPr/>
        </p:nvGrpSpPr>
        <p:grpSpPr>
          <a:xfrm>
            <a:off x="900031" y="1072824"/>
            <a:ext cx="2192215" cy="7478052"/>
            <a:chOff x="900031" y="1072824"/>
            <a:chExt cx="2192215" cy="747805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8E3D493-9CE7-3F34-E691-A2296126CB11}"/>
                </a:ext>
              </a:extLst>
            </p:cNvPr>
            <p:cNvGrpSpPr/>
            <p:nvPr/>
          </p:nvGrpSpPr>
          <p:grpSpPr>
            <a:xfrm>
              <a:off x="900031" y="1072824"/>
              <a:ext cx="2192215" cy="7478052"/>
              <a:chOff x="679938" y="2743200"/>
              <a:chExt cx="2192215" cy="7478052"/>
            </a:xfrm>
          </p:grpSpPr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761C57D5-F3BB-64A8-9B08-BA59F03ABF13}"/>
                  </a:ext>
                </a:extLst>
              </p:cNvPr>
              <p:cNvSpPr/>
              <p:nvPr/>
            </p:nvSpPr>
            <p:spPr>
              <a:xfrm>
                <a:off x="679938" y="2743200"/>
                <a:ext cx="2192215" cy="74780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633BE422-C210-4145-3290-DF92565FCE41}"/>
                  </a:ext>
                </a:extLst>
              </p:cNvPr>
              <p:cNvSpPr/>
              <p:nvPr/>
            </p:nvSpPr>
            <p:spPr>
              <a:xfrm>
                <a:off x="879231" y="3027356"/>
                <a:ext cx="1852246" cy="1500554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SMTP</a:t>
                </a:r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969013F1-5994-640C-CEFE-20048C1AF4DC}"/>
                  </a:ext>
                </a:extLst>
              </p:cNvPr>
              <p:cNvSpPr/>
              <p:nvPr/>
            </p:nvSpPr>
            <p:spPr>
              <a:xfrm>
                <a:off x="849922" y="4798869"/>
                <a:ext cx="1852246" cy="1500554"/>
              </a:xfrm>
              <a:prstGeom prst="roundRect">
                <a:avLst/>
              </a:prstGeom>
              <a:solidFill>
                <a:srgbClr val="008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TCP</a:t>
                </a:r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01346FD-BE38-5BAC-929B-F7A43B4636A9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CDFB945E-C4BC-1A13-9C39-E55109B3B66A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BBE3E6-9C1B-CF09-8E1F-711378A2D434}"/>
              </a:ext>
            </a:extLst>
          </p:cNvPr>
          <p:cNvGrpSpPr/>
          <p:nvPr/>
        </p:nvGrpSpPr>
        <p:grpSpPr>
          <a:xfrm>
            <a:off x="4981880" y="4629046"/>
            <a:ext cx="2192215" cy="3921829"/>
            <a:chOff x="900031" y="4629046"/>
            <a:chExt cx="2192215" cy="3921829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BFC0EA64-3265-F80C-6119-E4E43C81570C}"/>
                </a:ext>
              </a:extLst>
            </p:cNvPr>
            <p:cNvSpPr/>
            <p:nvPr/>
          </p:nvSpPr>
          <p:spPr>
            <a:xfrm>
              <a:off x="900031" y="4629046"/>
              <a:ext cx="2192215" cy="39218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DC303C5-8DDC-1FC8-8BF7-D10B75D7F4B8}"/>
                </a:ext>
              </a:extLst>
            </p:cNvPr>
            <p:cNvSpPr/>
            <p:nvPr/>
          </p:nvSpPr>
          <p:spPr>
            <a:xfrm>
              <a:off x="1030557" y="4865077"/>
              <a:ext cx="1852246" cy="150055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IP</a:t>
              </a: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9A9BD73D-B682-3936-1F3B-B830DE3768F9}"/>
                </a:ext>
              </a:extLst>
            </p:cNvPr>
            <p:cNvSpPr/>
            <p:nvPr/>
          </p:nvSpPr>
          <p:spPr>
            <a:xfrm>
              <a:off x="1030557" y="6601661"/>
              <a:ext cx="1852246" cy="1500554"/>
            </a:xfrm>
            <a:prstGeom prst="round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1066B3-A24D-84C1-F013-68E437BB9A5D}"/>
              </a:ext>
            </a:extLst>
          </p:cNvPr>
          <p:cNvGrpSpPr/>
          <p:nvPr/>
        </p:nvGrpSpPr>
        <p:grpSpPr>
          <a:xfrm>
            <a:off x="3222772" y="5511506"/>
            <a:ext cx="1680191" cy="422032"/>
            <a:chOff x="424675" y="7251187"/>
            <a:chExt cx="1522144" cy="422032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0F7F667-CD24-BBA6-95A2-9006BA6043C2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0EC8474F-0016-24F4-8319-56228C7D8DDB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006043C-BE53-13BD-0235-08C848262E99}"/>
              </a:ext>
            </a:extLst>
          </p:cNvPr>
          <p:cNvGrpSpPr/>
          <p:nvPr/>
        </p:nvGrpSpPr>
        <p:grpSpPr>
          <a:xfrm>
            <a:off x="3208292" y="7140922"/>
            <a:ext cx="1680191" cy="422032"/>
            <a:chOff x="424675" y="7251187"/>
            <a:chExt cx="1522144" cy="422032"/>
          </a:xfrm>
        </p:grpSpPr>
        <p:sp>
          <p:nvSpPr>
            <p:cNvPr id="35" name="Right Arrow 34">
              <a:extLst>
                <a:ext uri="{FF2B5EF4-FFF2-40B4-BE49-F238E27FC236}">
                  <a16:creationId xmlns:a16="http://schemas.microsoft.com/office/drawing/2014/main" id="{C564BF8D-C693-ABFF-37F7-5EDB7063B97B}"/>
                </a:ext>
              </a:extLst>
            </p:cNvPr>
            <p:cNvSpPr/>
            <p:nvPr/>
          </p:nvSpPr>
          <p:spPr>
            <a:xfrm rot="10800000">
              <a:off x="424675" y="7251187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BFC7D6B5-156B-8C01-617D-CE6728300446}"/>
                </a:ext>
              </a:extLst>
            </p:cNvPr>
            <p:cNvSpPr/>
            <p:nvPr/>
          </p:nvSpPr>
          <p:spPr>
            <a:xfrm>
              <a:off x="577075" y="7262911"/>
              <a:ext cx="1369744" cy="41030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885AAB60-C359-E474-0CAA-549B85990DE6}"/>
              </a:ext>
            </a:extLst>
          </p:cNvPr>
          <p:cNvSpPr txBox="1"/>
          <p:nvPr/>
        </p:nvSpPr>
        <p:spPr>
          <a:xfrm>
            <a:off x="918844" y="8758453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Client or Server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58D974-9C01-2438-EC6C-95AA4C86BA5F}"/>
              </a:ext>
            </a:extLst>
          </p:cNvPr>
          <p:cNvSpPr txBox="1"/>
          <p:nvPr/>
        </p:nvSpPr>
        <p:spPr>
          <a:xfrm>
            <a:off x="5486318" y="8764397"/>
            <a:ext cx="1183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Router</a:t>
            </a:r>
          </a:p>
        </p:txBody>
      </p:sp>
    </p:spTree>
    <p:extLst>
      <p:ext uri="{BB962C8B-B14F-4D97-AF65-F5344CB8AC3E}">
        <p14:creationId xmlns:p14="http://schemas.microsoft.com/office/powerpoint/2010/main" val="32706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C0F19FB-EFD2-0CA3-5B66-C5F3AB8F22EF}"/>
              </a:ext>
            </a:extLst>
          </p:cNvPr>
          <p:cNvSpPr txBox="1">
            <a:spLocks/>
          </p:cNvSpPr>
          <p:nvPr/>
        </p:nvSpPr>
        <p:spPr>
          <a:xfrm>
            <a:off x="10339473" y="6138613"/>
            <a:ext cx="9005015" cy="8655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13716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Char char="•"/>
              <a:defRPr sz="42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1pPr>
            <a:lvl2pPr marL="1028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6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2pPr>
            <a:lvl3pPr marL="1714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3pPr>
            <a:lvl4pPr marL="2400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4pPr>
            <a:lvl5pPr marL="30861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defRPr>
            </a:lvl5pPr>
            <a:lvl6pPr marL="37719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7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35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9300" indent="-342900" algn="l" defTabSz="13716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LAN physical connection</a:t>
            </a:r>
          </a:p>
          <a:p>
            <a:pPr lvl="1"/>
            <a:r>
              <a:rPr lang="en-US"/>
              <a:t>Cabling</a:t>
            </a:r>
          </a:p>
          <a:p>
            <a:pPr lvl="1"/>
            <a:r>
              <a:rPr lang="en-US"/>
              <a:t>Connectors</a:t>
            </a:r>
          </a:p>
          <a:p>
            <a:pPr lvl="1"/>
            <a:r>
              <a:rPr lang="en-US"/>
              <a:t>Signal format</a:t>
            </a:r>
          </a:p>
          <a:p>
            <a:endParaRPr lang="en-US"/>
          </a:p>
          <a:p>
            <a:pPr lvl="1"/>
            <a:endParaRPr lang="en-US"/>
          </a:p>
          <a:p>
            <a:pPr lvl="3"/>
            <a:endParaRPr lang="en-US"/>
          </a:p>
        </p:txBody>
      </p:sp>
      <p:pic>
        <p:nvPicPr>
          <p:cNvPr id="4" name="Picture 3" descr="A picture containing cable&#10;&#10;Description automatically generated">
            <a:extLst>
              <a:ext uri="{FF2B5EF4-FFF2-40B4-BE49-F238E27FC236}">
                <a16:creationId xmlns:a16="http://schemas.microsoft.com/office/drawing/2014/main" id="{473356EB-0DA0-5AD5-CA2B-DB3B6690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55" y="1930260"/>
            <a:ext cx="11431374" cy="71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514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CF8B1-0B6C-BAF1-C091-1E9E55370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DDAA1-FB5F-2C0A-84DE-DDA35CFDE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Breaking down the act of communications into steps simplifies implementation and understanding</a:t>
            </a:r>
          </a:p>
          <a:p>
            <a:r>
              <a:rPr lang="en-US"/>
              <a:t>Functionality for a specific step may be replaced by a new approach without impacting the other steps</a:t>
            </a:r>
          </a:p>
          <a:p>
            <a:r>
              <a:rPr lang="en-US"/>
              <a:t>Lots of addressing!</a:t>
            </a:r>
          </a:p>
          <a:p>
            <a:r>
              <a:rPr lang="en-US"/>
              <a:t>Implemented in different places</a:t>
            </a:r>
          </a:p>
          <a:p>
            <a:pPr lvl="1"/>
            <a:r>
              <a:rPr lang="en-US"/>
              <a:t>Application – format (SMTP)</a:t>
            </a:r>
          </a:p>
          <a:p>
            <a:pPr lvl="1"/>
            <a:r>
              <a:rPr lang="en-US"/>
              <a:t>Operating system – connection and routing (TCP/IP)</a:t>
            </a:r>
          </a:p>
          <a:p>
            <a:pPr lvl="1"/>
            <a:r>
              <a:rPr lang="en-US"/>
              <a:t>Hardware – link (Ethernet)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571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Physical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671589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05333-3A1E-098B-9D06-C36A53D5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Physical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285983-98D1-B590-1FE6-E27759ADA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Provides transmission of information between devices</a:t>
            </a:r>
          </a:p>
          <a:p>
            <a:r>
              <a:rPr lang="en-US"/>
              <a:t>Many forms of connection are available to choose from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51663B6-85AC-2A53-BC3C-C16143B30364}"/>
              </a:ext>
            </a:extLst>
          </p:cNvPr>
          <p:cNvGrpSpPr/>
          <p:nvPr/>
        </p:nvGrpSpPr>
        <p:grpSpPr>
          <a:xfrm>
            <a:off x="3627619" y="5143500"/>
            <a:ext cx="11521365" cy="4102104"/>
            <a:chOff x="4641916" y="5798583"/>
            <a:chExt cx="8633298" cy="3025423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30BFB6B-43A6-1F6C-6EED-F57A85B9117C}"/>
                </a:ext>
              </a:extLst>
            </p:cNvPr>
            <p:cNvGrpSpPr/>
            <p:nvPr/>
          </p:nvGrpSpPr>
          <p:grpSpPr>
            <a:xfrm>
              <a:off x="6985341" y="5798583"/>
              <a:ext cx="1603022" cy="3025423"/>
              <a:chOff x="3770489" y="835377"/>
              <a:chExt cx="1603022" cy="3025423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25A1CC7C-FE0C-8CDC-D5F5-4212BFAA3241}"/>
                  </a:ext>
                </a:extLst>
              </p:cNvPr>
              <p:cNvSpPr/>
              <p:nvPr/>
            </p:nvSpPr>
            <p:spPr>
              <a:xfrm>
                <a:off x="3770489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DB6054E-5FA0-B11B-11C1-9501E5D3C0EB}"/>
                  </a:ext>
                </a:extLst>
              </p:cNvPr>
              <p:cNvSpPr txBox="1"/>
              <p:nvPr/>
            </p:nvSpPr>
            <p:spPr>
              <a:xfrm>
                <a:off x="4018642" y="2874620"/>
                <a:ext cx="11067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Coaxial</a:t>
                </a:r>
              </a:p>
              <a:p>
                <a:pPr algn="ctr"/>
                <a:r>
                  <a:rPr lang="en-US" sz="2400" b="1"/>
                  <a:t>Cable</a:t>
                </a:r>
              </a:p>
            </p:txBody>
          </p:sp>
          <p:pic>
            <p:nvPicPr>
              <p:cNvPr id="65" name="Picture 2" descr="Cable Icon Flat Graphic Design Cable Icon. This 100% royalty free vector illustration features the main icon pictured in black inside a white square. The alternative color options in blue, green, yellow and red are on the right of the icon and are arranged in a vertical column. coax cable stock illustrations">
                <a:extLst>
                  <a:ext uri="{FF2B5EF4-FFF2-40B4-BE49-F238E27FC236}">
                    <a16:creationId xmlns:a16="http://schemas.microsoft.com/office/drawing/2014/main" id="{E1576079-4D5A-0409-3BA1-7BBFE1FD2E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3883377" y="1314449"/>
                <a:ext cx="1377244" cy="11091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BBBE153B-5F82-FF7A-35D6-C68FA9B5F4AF}"/>
                </a:ext>
              </a:extLst>
            </p:cNvPr>
            <p:cNvGrpSpPr/>
            <p:nvPr/>
          </p:nvGrpSpPr>
          <p:grpSpPr>
            <a:xfrm>
              <a:off x="4641916" y="5798583"/>
              <a:ext cx="1603022" cy="3025423"/>
              <a:chOff x="993420" y="835376"/>
              <a:chExt cx="1603022" cy="3025423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B23FBC35-B410-C808-CB18-3064687B3846}"/>
                  </a:ext>
                </a:extLst>
              </p:cNvPr>
              <p:cNvSpPr/>
              <p:nvPr/>
            </p:nvSpPr>
            <p:spPr>
              <a:xfrm>
                <a:off x="993420" y="835376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1F3210B-CAA5-BAC7-FCA7-0123AF424C65}"/>
                  </a:ext>
                </a:extLst>
              </p:cNvPr>
              <p:cNvSpPr txBox="1"/>
              <p:nvPr/>
            </p:nvSpPr>
            <p:spPr>
              <a:xfrm>
                <a:off x="1172131" y="2874620"/>
                <a:ext cx="124559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Twisted </a:t>
                </a:r>
              </a:p>
              <a:p>
                <a:pPr algn="ctr"/>
                <a:r>
                  <a:rPr lang="en-US" sz="2400" b="1"/>
                  <a:t>Pair</a:t>
                </a:r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66A6BD4-05D4-C3F5-908C-404426678096}"/>
                  </a:ext>
                </a:extLst>
              </p:cNvPr>
              <p:cNvGrpSpPr/>
              <p:nvPr/>
            </p:nvGrpSpPr>
            <p:grpSpPr>
              <a:xfrm>
                <a:off x="1641120" y="1351385"/>
                <a:ext cx="307620" cy="1012069"/>
                <a:chOff x="3029655" y="500847"/>
                <a:chExt cx="307620" cy="1012069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15E88975-9858-4674-AD35-5FC64E942976}"/>
                    </a:ext>
                  </a:extLst>
                </p:cNvPr>
                <p:cNvSpPr/>
                <p:nvPr/>
              </p:nvSpPr>
              <p:spPr>
                <a:xfrm>
                  <a:off x="3029655" y="516400"/>
                  <a:ext cx="307620" cy="318976"/>
                </a:xfrm>
                <a:prstGeom prst="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E827A0FC-0E4E-1C50-F4E7-7441FD0C2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83465" y="854321"/>
                  <a:ext cx="0" cy="658595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B3D806C4-2308-CDD0-7214-1FCCC70BBE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30606" y="501948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E4A446E8-00D7-3CD5-B59D-EF15190DF8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8639" y="500847"/>
                  <a:ext cx="0" cy="173940"/>
                </a:xfrm>
                <a:prstGeom prst="line">
                  <a:avLst/>
                </a:prstGeom>
                <a:ln w="76200" cap="sq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75FD5629-631A-90F8-E814-754529C01DEC}"/>
                </a:ext>
              </a:extLst>
            </p:cNvPr>
            <p:cNvGrpSpPr/>
            <p:nvPr/>
          </p:nvGrpSpPr>
          <p:grpSpPr>
            <a:xfrm>
              <a:off x="11672192" y="5798583"/>
              <a:ext cx="1603022" cy="3025423"/>
              <a:chOff x="7233340" y="862248"/>
              <a:chExt cx="1603022" cy="3025423"/>
            </a:xfrm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D198A3CE-3143-18D5-FCD8-319199FE3A8D}"/>
                  </a:ext>
                </a:extLst>
              </p:cNvPr>
              <p:cNvGrpSpPr/>
              <p:nvPr/>
            </p:nvGrpSpPr>
            <p:grpSpPr>
              <a:xfrm>
                <a:off x="7233340" y="862248"/>
                <a:ext cx="1603022" cy="3025423"/>
                <a:chOff x="6547558" y="835377"/>
                <a:chExt cx="1603022" cy="3025423"/>
              </a:xfrm>
            </p:grpSpPr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429A9719-20E0-006B-F2C4-82C9339DB5C8}"/>
                    </a:ext>
                  </a:extLst>
                </p:cNvPr>
                <p:cNvSpPr/>
                <p:nvPr/>
              </p:nvSpPr>
              <p:spPr>
                <a:xfrm>
                  <a:off x="6547558" y="835377"/>
                  <a:ext cx="1603022" cy="3025423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486F644A-15E2-EDB8-7B57-792A305DB308}"/>
                    </a:ext>
                  </a:extLst>
                </p:cNvPr>
                <p:cNvSpPr txBox="1"/>
                <p:nvPr/>
              </p:nvSpPr>
              <p:spPr>
                <a:xfrm>
                  <a:off x="6710240" y="2940861"/>
                  <a:ext cx="127765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400" b="1"/>
                    <a:t>Wireless</a:t>
                  </a:r>
                </a:p>
              </p:txBody>
            </p:sp>
          </p:grpSp>
          <p:pic>
            <p:nvPicPr>
              <p:cNvPr id="88" name="Graphic 87" descr="Cell Tower outline">
                <a:extLst>
                  <a:ext uri="{FF2B5EF4-FFF2-40B4-BE49-F238E27FC236}">
                    <a16:creationId xmlns:a16="http://schemas.microsoft.com/office/drawing/2014/main" id="{7FF90C6E-C522-9C90-478D-DA5FF3A9F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481339" y="1083084"/>
                <a:ext cx="1107024" cy="1488666"/>
              </a:xfrm>
              <a:prstGeom prst="rect">
                <a:avLst/>
              </a:prstGeom>
            </p:spPr>
          </p:pic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1D8D09E-4A18-58E0-B6EB-DAA027966762}"/>
                </a:ext>
              </a:extLst>
            </p:cNvPr>
            <p:cNvGrpSpPr/>
            <p:nvPr/>
          </p:nvGrpSpPr>
          <p:grpSpPr>
            <a:xfrm>
              <a:off x="9328766" y="5798583"/>
              <a:ext cx="1603022" cy="3025423"/>
              <a:chOff x="6547558" y="835377"/>
              <a:chExt cx="1603022" cy="3025423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96133589-BC93-56DF-AD7D-2FDE3FAD700C}"/>
                  </a:ext>
                </a:extLst>
              </p:cNvPr>
              <p:cNvSpPr/>
              <p:nvPr/>
            </p:nvSpPr>
            <p:spPr>
              <a:xfrm>
                <a:off x="6547558" y="835377"/>
                <a:ext cx="1603022" cy="3025423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C6B78FB-F957-1531-6D2B-246CE066EFC3}"/>
                  </a:ext>
                </a:extLst>
              </p:cNvPr>
              <p:cNvSpPr txBox="1"/>
              <p:nvPr/>
            </p:nvSpPr>
            <p:spPr>
              <a:xfrm>
                <a:off x="6752942" y="2782466"/>
                <a:ext cx="10937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/>
                  <a:t>Optical</a:t>
                </a:r>
              </a:p>
              <a:p>
                <a:pPr algn="ctr"/>
                <a:r>
                  <a:rPr lang="en-US" sz="2400" b="1"/>
                  <a:t>Fiber</a:t>
                </a:r>
              </a:p>
            </p:txBody>
          </p:sp>
        </p:grpSp>
        <p:pic>
          <p:nvPicPr>
            <p:cNvPr id="5126" name="Picture 6" descr="A prism refracting white light into a rainbow on a black background">
              <a:extLst>
                <a:ext uri="{FF2B5EF4-FFF2-40B4-BE49-F238E27FC236}">
                  <a16:creationId xmlns:a16="http://schemas.microsoft.com/office/drawing/2014/main" id="{42150076-E85C-B667-88FE-C23496046D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0912" y="6219449"/>
              <a:ext cx="1189900" cy="118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59146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4603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and Digital</a:t>
            </a:r>
          </a:p>
        </p:txBody>
      </p:sp>
      <p:sp>
        <p:nvSpPr>
          <p:cNvPr id="20974604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Information is classified as analog or digital</a:t>
            </a:r>
          </a:p>
          <a:p>
            <a:r>
              <a:rPr lang="en-US"/>
              <a:t>Analog information can take on an infinite number of values in a continuum</a:t>
            </a:r>
          </a:p>
          <a:p>
            <a:r>
              <a:rPr lang="en-US"/>
              <a:t>Digital can assume only a discrete (limited) set of values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38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Graphic 2" descr="Keyboard with solid fill">
            <a:extLst>
              <a:ext uri="{FF2B5EF4-FFF2-40B4-BE49-F238E27FC236}">
                <a16:creationId xmlns:a16="http://schemas.microsoft.com/office/drawing/2014/main" id="{374B0A0D-A04D-B48B-24B6-4A05D15BF7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8492" y="4842557"/>
            <a:ext cx="4774557" cy="4774557"/>
          </a:xfrm>
          <a:prstGeom prst="rect">
            <a:avLst/>
          </a:prstGeom>
        </p:spPr>
      </p:pic>
      <p:pic>
        <p:nvPicPr>
          <p:cNvPr id="5" name="Graphic 4" descr="Harp with solid fill">
            <a:extLst>
              <a:ext uri="{FF2B5EF4-FFF2-40B4-BE49-F238E27FC236}">
                <a16:creationId xmlns:a16="http://schemas.microsoft.com/office/drawing/2014/main" id="{BE5B9CF4-7AC0-B895-8BEC-90343F76EA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15215" y="5970654"/>
            <a:ext cx="2518364" cy="2518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06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974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974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0974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460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4183" name="Rectangle 7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Bits</a:t>
            </a:r>
          </a:p>
        </p:txBody>
      </p:sp>
      <p:sp>
        <p:nvSpPr>
          <p:cNvPr id="20954184" name="Rectangle 7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300"/>
              <a:t>Binary digit (bit)</a:t>
            </a:r>
          </a:p>
          <a:p>
            <a:r>
              <a:rPr lang="en-US" sz="3300"/>
              <a:t>A bit is a single number that has only two values: one (1) and zero (0)</a:t>
            </a:r>
          </a:p>
          <a:p>
            <a:r>
              <a:rPr lang="en-US" sz="3300"/>
              <a:t>The native language of transistor-based computing systems</a:t>
            </a:r>
          </a:p>
          <a:p>
            <a:r>
              <a:rPr lang="en-US" sz="3300"/>
              <a:t>A bit can also take on any meaning that is two-state</a:t>
            </a:r>
          </a:p>
          <a:p>
            <a:pPr lvl="1"/>
            <a:r>
              <a:rPr lang="en-US" sz="2800"/>
              <a:t>Yes, no</a:t>
            </a:r>
          </a:p>
          <a:p>
            <a:pPr lvl="1"/>
            <a:r>
              <a:rPr lang="en-US" sz="2800"/>
              <a:t>True, false</a:t>
            </a:r>
          </a:p>
          <a:p>
            <a:pPr lvl="1"/>
            <a:r>
              <a:rPr lang="en-US" sz="2800"/>
              <a:t>On, off</a:t>
            </a:r>
          </a:p>
          <a:p>
            <a:r>
              <a:rPr lang="en-US" sz="3300"/>
              <a:t>Data communications is about</a:t>
            </a:r>
            <a:br>
              <a:rPr lang="en-US" sz="3300"/>
            </a:br>
            <a:r>
              <a:rPr lang="en-US" sz="3300"/>
              <a:t>transmission of bits between two systems</a:t>
            </a:r>
          </a:p>
          <a:p>
            <a:r>
              <a:rPr lang="en-US" sz="3300"/>
              <a:t>Old analog systems have moved to digitization of data</a:t>
            </a:r>
          </a:p>
          <a:p>
            <a:pPr lvl="1"/>
            <a:r>
              <a:rPr lang="en-US" sz="2800"/>
              <a:t>Voice in phone calls</a:t>
            </a:r>
          </a:p>
          <a:p>
            <a:pPr lvl="1"/>
            <a:r>
              <a:rPr lang="en-US" sz="2800"/>
              <a:t>Music</a:t>
            </a:r>
          </a:p>
          <a:p>
            <a:pPr lvl="1"/>
            <a:r>
              <a:rPr lang="en-US" sz="2800"/>
              <a:t>Video in TV and streaming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39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46579" y="5286375"/>
            <a:ext cx="5715000" cy="5000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8978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Goals of this Course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6622486" cy="6967198"/>
          </a:xfrm>
        </p:spPr>
        <p:txBody>
          <a:bodyPr/>
          <a:lstStyle/>
          <a:p>
            <a:r>
              <a:rPr lang="en-US" dirty="0"/>
              <a:t>Explore the technical aspects of voice and data networks</a:t>
            </a:r>
          </a:p>
          <a:p>
            <a:r>
              <a:rPr lang="en-US" dirty="0"/>
              <a:t>Learn the common network technologies used in banks</a:t>
            </a:r>
          </a:p>
          <a:p>
            <a:r>
              <a:rPr lang="en-US" dirty="0"/>
              <a:t>Expand and define common acronyms and terminology</a:t>
            </a:r>
          </a:p>
          <a:p>
            <a:r>
              <a:rPr lang="en-US" dirty="0"/>
              <a:t>Discuss current trends in telecommunications and networking</a:t>
            </a:r>
          </a:p>
          <a:p>
            <a:r>
              <a:rPr lang="en-US" dirty="0"/>
              <a:t>Raise you comfort level with telecommunications and networking in conversations bank IT staff</a:t>
            </a:r>
          </a:p>
          <a:p>
            <a:r>
              <a:rPr lang="en-US" dirty="0"/>
              <a:t>Know where the risk is and what to do about it</a:t>
            </a:r>
          </a:p>
          <a:p>
            <a:r>
              <a:rPr lang="en-US" dirty="0"/>
              <a:t>Discuss where networking may be in a few years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3" descr="C:\Users\AWalkden.HILL\AppData\Local\Temp\three_bullseyes_pc_400_clr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77972" y="6724651"/>
            <a:ext cx="4374675" cy="3357563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46632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2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Modulation</a:t>
            </a:r>
          </a:p>
        </p:txBody>
      </p:sp>
      <p:sp>
        <p:nvSpPr>
          <p:cNvPr id="209827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Modulate means “to change or manipulate”</a:t>
            </a:r>
          </a:p>
          <a:p>
            <a:r>
              <a:rPr lang="en-US"/>
              <a:t>In telecommunications, modulation is the act of making changes in a transmitted signal so that it conveys information</a:t>
            </a:r>
          </a:p>
          <a:p>
            <a:r>
              <a:rPr lang="en-US"/>
              <a:t>Simple examples include</a:t>
            </a:r>
          </a:p>
          <a:p>
            <a:pPr lvl="1"/>
            <a:r>
              <a:rPr lang="en-US"/>
              <a:t>Traffic lights</a:t>
            </a:r>
          </a:p>
          <a:p>
            <a:pPr lvl="2"/>
            <a:r>
              <a:rPr lang="en-US"/>
              <a:t>Steady red means stop</a:t>
            </a:r>
          </a:p>
          <a:p>
            <a:pPr lvl="2"/>
            <a:r>
              <a:rPr lang="en-US"/>
              <a:t>Blinking red means stop—then you can go</a:t>
            </a:r>
          </a:p>
          <a:p>
            <a:pPr lvl="1"/>
            <a:r>
              <a:rPr lang="en-US"/>
              <a:t>Dial tone (it’s a landline thing)</a:t>
            </a:r>
          </a:p>
          <a:p>
            <a:pPr lvl="2"/>
            <a:r>
              <a:rPr lang="en-US"/>
              <a:t>Dial tone tells you the phone is ready for use</a:t>
            </a:r>
          </a:p>
          <a:p>
            <a:pPr lvl="2"/>
            <a:r>
              <a:rPr lang="en-US"/>
              <a:t>Stutter dial-tone (the dial tone has been modulated) tells you that you have voice mail (and the phone is ready for use)</a:t>
            </a:r>
          </a:p>
          <a:p>
            <a:pPr lvl="1"/>
            <a:r>
              <a:rPr lang="en-US"/>
              <a:t>Back-up horn on a truck</a:t>
            </a:r>
          </a:p>
          <a:p>
            <a:pPr lvl="2"/>
            <a:r>
              <a:rPr lang="en-US"/>
              <a:t>The regular beep tells people the truck is backing up</a:t>
            </a:r>
          </a:p>
          <a:p>
            <a:pPr lvl="2"/>
            <a:r>
              <a:rPr lang="en-US"/>
              <a:t>Speeding up the beep (the beep is being modulated) tells the driver how close he/she is to an object (and tells people the truck is backing up)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40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911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562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Analog vs. Digital: Signaling</a:t>
            </a:r>
          </a:p>
        </p:txBody>
      </p:sp>
      <p:sp>
        <p:nvSpPr>
          <p:cNvPr id="20975621" name="Rectangle 5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60155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/>
              <a:t>Signaling is analog if the signal transmitted can take on any value in a continuum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Analog information can be sent directly as an analog signal</a:t>
            </a:r>
          </a:p>
          <a:p>
            <a:pPr lvl="1">
              <a:lnSpc>
                <a:spcPct val="90000"/>
              </a:lnSpc>
            </a:pPr>
            <a:r>
              <a:rPr lang="en-US" sz="4000"/>
              <a:t>Digital information is transmitted by modulating an analog “carrier”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modem</a:t>
            </a:r>
          </a:p>
          <a:p>
            <a:pPr>
              <a:lnSpc>
                <a:spcPct val="110000"/>
              </a:lnSpc>
            </a:pPr>
            <a:r>
              <a:rPr lang="en-US" sz="5200"/>
              <a:t>Signaling is digital if the signal transmitted can take on only discrete states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Analog information must be approximated by a digital information stream for transmission</a:t>
            </a:r>
          </a:p>
          <a:p>
            <a:pPr lvl="2">
              <a:lnSpc>
                <a:spcPct val="90000"/>
              </a:lnSpc>
            </a:pPr>
            <a:r>
              <a:rPr lang="en-US" sz="3800" b="1"/>
              <a:t>Device is called a </a:t>
            </a:r>
            <a:r>
              <a:rPr lang="en-US" sz="3800" b="1" i="1">
                <a:solidFill>
                  <a:srgbClr val="FF0000"/>
                </a:solidFill>
              </a:rPr>
              <a:t>codec</a:t>
            </a:r>
          </a:p>
          <a:p>
            <a:pPr lvl="1">
              <a:lnSpc>
                <a:spcPct val="90000"/>
              </a:lnSpc>
            </a:pPr>
            <a:r>
              <a:rPr lang="en-US" sz="3800"/>
              <a:t>Digital information can be sent directly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5530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 to…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433317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Identify examples of common analog and digital transmission systems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 analog information we store and transmit in digital form</a:t>
            </a:r>
          </a:p>
        </p:txBody>
      </p:sp>
    </p:spTree>
    <p:extLst>
      <p:ext uri="{BB962C8B-B14F-4D97-AF65-F5344CB8AC3E}">
        <p14:creationId xmlns:p14="http://schemas.microsoft.com/office/powerpoint/2010/main" val="1654621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Transmission Rate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Transmission rate is the amount of data per second</a:t>
            </a:r>
          </a:p>
          <a:p>
            <a:r>
              <a:rPr lang="en-US"/>
              <a:t>Based on three factors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Bandwidth</a:t>
            </a:r>
            <a:r>
              <a:rPr lang="en-US"/>
              <a:t> of the channel</a:t>
            </a:r>
          </a:p>
          <a:p>
            <a:pPr lvl="2"/>
            <a:r>
              <a:rPr lang="en-US"/>
              <a:t>Channel: A communication path</a:t>
            </a:r>
          </a:p>
          <a:p>
            <a:pPr lvl="2"/>
            <a:r>
              <a:rPr lang="en-US"/>
              <a:t>Passband: Range of frequencies in a channel</a:t>
            </a:r>
          </a:p>
          <a:p>
            <a:pPr lvl="2"/>
            <a:r>
              <a:rPr lang="en-US"/>
              <a:t>Bandwidth: Number of frequencies in a channel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Impairments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/>
              <a:t>on the channel</a:t>
            </a:r>
          </a:p>
          <a:p>
            <a:pPr marL="1962150" lvl="2" indent="-685800"/>
            <a:r>
              <a:rPr lang="en-US"/>
              <a:t>Noise: Random impairments</a:t>
            </a:r>
          </a:p>
          <a:p>
            <a:pPr marL="1962150" lvl="2" indent="-685800"/>
            <a:r>
              <a:rPr lang="en-US"/>
              <a:t>Distortion: Fixed impairments</a:t>
            </a:r>
          </a:p>
          <a:p>
            <a:pPr marL="1362075" lvl="1" indent="-685800">
              <a:buFont typeface="+mj-lt"/>
              <a:buAutoNum type="arabicPeriod"/>
            </a:pPr>
            <a:r>
              <a:rPr lang="en-US" i="1">
                <a:solidFill>
                  <a:srgbClr val="E23A30"/>
                </a:solidFill>
              </a:rPr>
              <a:t>Signaling method </a:t>
            </a:r>
            <a:r>
              <a:rPr lang="en-US"/>
              <a:t>used</a:t>
            </a:r>
          </a:p>
          <a:p>
            <a:pPr marL="1962150" lvl="2" indent="-685800"/>
            <a:r>
              <a:rPr lang="en-US"/>
              <a:t>Analog: Frequency modulation (FM), amplitude modulation (AM)</a:t>
            </a:r>
          </a:p>
          <a:p>
            <a:pPr marL="1962150" lvl="2" indent="-685800"/>
            <a:r>
              <a:rPr lang="en-US"/>
              <a:t>Digital: AMI, B8ZS, Manchester, 4B/5B</a:t>
            </a:r>
          </a:p>
          <a:p>
            <a:pPr marL="676275" indent="-685800"/>
            <a:r>
              <a:rPr lang="en-US"/>
              <a:t>Measured in bits (or Bytes) per second (i.e., bps or Bps)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clarkson_fac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0200" y="3196702"/>
            <a:ext cx="4000500" cy="2480028"/>
          </a:xfrm>
          <a:prstGeom prst="roundRect">
            <a:avLst>
              <a:gd name="adj" fmla="val 55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24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Multiplexing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257300" y="2567328"/>
            <a:ext cx="13373100" cy="6967198"/>
          </a:xfrm>
        </p:spPr>
        <p:txBody>
          <a:bodyPr/>
          <a:lstStyle/>
          <a:p>
            <a:r>
              <a:rPr lang="en-US"/>
              <a:t>A technique to share communications capacity</a:t>
            </a:r>
          </a:p>
          <a:p>
            <a:r>
              <a:rPr lang="en-US"/>
              <a:t>Various methods in use</a:t>
            </a:r>
          </a:p>
          <a:p>
            <a:pPr lvl="1"/>
            <a:r>
              <a:rPr lang="en-US"/>
              <a:t>Frequency division multiplexing (radio/TV)</a:t>
            </a:r>
          </a:p>
          <a:p>
            <a:pPr lvl="1"/>
            <a:r>
              <a:rPr lang="en-US"/>
              <a:t>Time division multiplexing (programming/PSTN)</a:t>
            </a:r>
          </a:p>
          <a:p>
            <a:pPr lvl="1"/>
            <a:r>
              <a:rPr lang="en-US"/>
              <a:t>Wavelength division multiplexing (optical transport)</a:t>
            </a:r>
          </a:p>
          <a:p>
            <a:pPr lvl="1"/>
            <a:r>
              <a:rPr lang="en-US"/>
              <a:t>Code division multiplexing (cellular networks)</a:t>
            </a:r>
          </a:p>
          <a:p>
            <a:pPr lvl="1"/>
            <a:endParaRPr lang="en-US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>
                <a:solidFill>
                  <a:schemeClr val="tx1"/>
                </a:solidFill>
              </a:rPr>
              <a:pPr/>
              <a:t>44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Content Placeholder 15" descr="A picture containing shape&#10;&#10;Description automatically generated">
            <a:extLst>
              <a:ext uri="{FF2B5EF4-FFF2-40B4-BE49-F238E27FC236}">
                <a16:creationId xmlns:a16="http://schemas.microsoft.com/office/drawing/2014/main" id="{5BBF7D97-E8E8-CFEB-216D-C4750187C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4391" y="6376927"/>
            <a:ext cx="3936309" cy="3017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1916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8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Media</a:t>
            </a:r>
          </a:p>
        </p:txBody>
      </p:sp>
      <p:sp>
        <p:nvSpPr>
          <p:cNvPr id="209684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In modern networks, information is transmitted as</a:t>
            </a:r>
          </a:p>
          <a:p>
            <a:pPr lvl="1"/>
            <a:r>
              <a:rPr lang="en-US"/>
              <a:t>Electrical energy (copper)</a:t>
            </a:r>
          </a:p>
          <a:p>
            <a:pPr lvl="1"/>
            <a:r>
              <a:rPr lang="en-US"/>
              <a:t>Light (optics, wireless)</a:t>
            </a:r>
          </a:p>
          <a:p>
            <a:pPr lvl="1"/>
            <a:r>
              <a:rPr lang="en-US"/>
              <a:t>Electromagnetic energy (wireless)</a:t>
            </a:r>
          </a:p>
          <a:p>
            <a:r>
              <a:rPr lang="en-US"/>
              <a:t>The medium provides an infrastructure for the transmission of information</a:t>
            </a:r>
          </a:p>
          <a:p>
            <a:r>
              <a:rPr lang="en-US"/>
              <a:t>The nature of the medium dictates</a:t>
            </a:r>
            <a:br>
              <a:rPr lang="en-US"/>
            </a:br>
            <a:r>
              <a:rPr lang="en-US"/>
              <a:t>its transmission characteristics</a:t>
            </a:r>
          </a:p>
          <a:p>
            <a:pPr lvl="1"/>
            <a:r>
              <a:rPr lang="en-US"/>
              <a:t>Attenuation</a:t>
            </a:r>
          </a:p>
          <a:p>
            <a:pPr lvl="1"/>
            <a:r>
              <a:rPr lang="en-US"/>
              <a:t>Susceptibility to</a:t>
            </a:r>
            <a:br>
              <a:rPr lang="en-US"/>
            </a:br>
            <a:r>
              <a:rPr lang="en-US"/>
              <a:t>transmission impairments</a:t>
            </a:r>
          </a:p>
          <a:p>
            <a:pPr lvl="1"/>
            <a:r>
              <a:rPr lang="en-US"/>
              <a:t>Carrying capacity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45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968452" name="Picture 4" descr="fiberOptics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887200" y="5943601"/>
            <a:ext cx="3571875" cy="3671888"/>
          </a:xfrm>
          <a:prstGeom prst="roundRect">
            <a:avLst>
              <a:gd name="adj" fmla="val 31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21263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Media Options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0" name="Freeform 31"/>
          <p:cNvSpPr>
            <a:spLocks/>
          </p:cNvSpPr>
          <p:nvPr/>
        </p:nvSpPr>
        <p:spPr bwMode="auto">
          <a:xfrm>
            <a:off x="13563600" y="5698332"/>
            <a:ext cx="990600" cy="19335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416" y="812"/>
              </a:cxn>
            </a:cxnLst>
            <a:rect l="0" t="0" r="r" b="b"/>
            <a:pathLst>
              <a:path w="416" h="812">
                <a:moveTo>
                  <a:pt x="0" y="0"/>
                </a:moveTo>
                <a:lnTo>
                  <a:pt x="416" y="81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1" name="Freeform 32"/>
          <p:cNvSpPr>
            <a:spLocks/>
          </p:cNvSpPr>
          <p:nvPr/>
        </p:nvSpPr>
        <p:spPr bwMode="auto">
          <a:xfrm>
            <a:off x="12113420" y="5698333"/>
            <a:ext cx="1450181" cy="1916906"/>
          </a:xfrm>
          <a:custGeom>
            <a:avLst/>
            <a:gdLst/>
            <a:ahLst/>
            <a:cxnLst>
              <a:cxn ang="0">
                <a:pos x="609" y="0"/>
              </a:cxn>
              <a:cxn ang="0">
                <a:pos x="0" y="805"/>
              </a:cxn>
            </a:cxnLst>
            <a:rect l="0" t="0" r="r" b="b"/>
            <a:pathLst>
              <a:path w="609" h="805">
                <a:moveTo>
                  <a:pt x="609" y="0"/>
                </a:moveTo>
                <a:lnTo>
                  <a:pt x="0" y="80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2" name="Freeform 29"/>
          <p:cNvSpPr>
            <a:spLocks/>
          </p:cNvSpPr>
          <p:nvPr/>
        </p:nvSpPr>
        <p:spPr bwMode="auto">
          <a:xfrm>
            <a:off x="7346158" y="5829299"/>
            <a:ext cx="2490788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46" y="983"/>
              </a:cxn>
            </a:cxnLst>
            <a:rect l="0" t="0" r="r" b="b"/>
            <a:pathLst>
              <a:path w="1046" h="983">
                <a:moveTo>
                  <a:pt x="0" y="0"/>
                </a:moveTo>
                <a:lnTo>
                  <a:pt x="1046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3" name="Freeform 30"/>
          <p:cNvSpPr>
            <a:spLocks/>
          </p:cNvSpPr>
          <p:nvPr/>
        </p:nvSpPr>
        <p:spPr bwMode="auto">
          <a:xfrm>
            <a:off x="7346157" y="5829299"/>
            <a:ext cx="304800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8" y="983"/>
              </a:cxn>
            </a:cxnLst>
            <a:rect l="0" t="0" r="r" b="b"/>
            <a:pathLst>
              <a:path w="128" h="983">
                <a:moveTo>
                  <a:pt x="0" y="0"/>
                </a:moveTo>
                <a:lnTo>
                  <a:pt x="128" y="98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4" name="Freeform 27"/>
          <p:cNvSpPr>
            <a:spLocks/>
          </p:cNvSpPr>
          <p:nvPr/>
        </p:nvSpPr>
        <p:spPr bwMode="auto">
          <a:xfrm>
            <a:off x="4198145" y="5829301"/>
            <a:ext cx="1343025" cy="1785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4" y="982"/>
              </a:cxn>
            </a:cxnLst>
            <a:rect l="0" t="0" r="r" b="b"/>
            <a:pathLst>
              <a:path w="564" h="982">
                <a:moveTo>
                  <a:pt x="0" y="0"/>
                </a:moveTo>
                <a:lnTo>
                  <a:pt x="564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5" name="Freeform 28"/>
          <p:cNvSpPr>
            <a:spLocks/>
          </p:cNvSpPr>
          <p:nvPr/>
        </p:nvSpPr>
        <p:spPr bwMode="auto">
          <a:xfrm>
            <a:off x="3717134" y="5943601"/>
            <a:ext cx="283368" cy="1671638"/>
          </a:xfrm>
          <a:custGeom>
            <a:avLst/>
            <a:gdLst/>
            <a:ahLst/>
            <a:cxnLst>
              <a:cxn ang="0">
                <a:pos x="202" y="0"/>
              </a:cxn>
              <a:cxn ang="0">
                <a:pos x="0" y="982"/>
              </a:cxn>
            </a:cxnLst>
            <a:rect l="0" t="0" r="r" b="b"/>
            <a:pathLst>
              <a:path w="202" h="982">
                <a:moveTo>
                  <a:pt x="202" y="0"/>
                </a:moveTo>
                <a:lnTo>
                  <a:pt x="0" y="98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6" name="Freeform 15"/>
          <p:cNvSpPr>
            <a:spLocks/>
          </p:cNvSpPr>
          <p:nvPr/>
        </p:nvSpPr>
        <p:spPr bwMode="auto">
          <a:xfrm>
            <a:off x="5857876" y="4229100"/>
            <a:ext cx="1385888" cy="11430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82" y="785"/>
              </a:cxn>
            </a:cxnLst>
            <a:rect l="0" t="0" r="r" b="b"/>
            <a:pathLst>
              <a:path w="582" h="785">
                <a:moveTo>
                  <a:pt x="0" y="0"/>
                </a:moveTo>
                <a:lnTo>
                  <a:pt x="582" y="785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7" name="Freeform 14"/>
          <p:cNvSpPr>
            <a:spLocks/>
          </p:cNvSpPr>
          <p:nvPr/>
        </p:nvSpPr>
        <p:spPr bwMode="auto">
          <a:xfrm>
            <a:off x="4140995" y="4217071"/>
            <a:ext cx="1716881" cy="1124072"/>
          </a:xfrm>
          <a:custGeom>
            <a:avLst/>
            <a:gdLst/>
            <a:ahLst/>
            <a:cxnLst>
              <a:cxn ang="0">
                <a:pos x="721" y="0"/>
              </a:cxn>
              <a:cxn ang="0">
                <a:pos x="0" y="772"/>
              </a:cxn>
            </a:cxnLst>
            <a:rect l="0" t="0" r="r" b="b"/>
            <a:pathLst>
              <a:path w="721" h="772">
                <a:moveTo>
                  <a:pt x="721" y="0"/>
                </a:moveTo>
                <a:lnTo>
                  <a:pt x="0" y="772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8" name="Freeform 5"/>
          <p:cNvSpPr>
            <a:spLocks/>
          </p:cNvSpPr>
          <p:nvPr/>
        </p:nvSpPr>
        <p:spPr bwMode="auto">
          <a:xfrm>
            <a:off x="6743700" y="2743200"/>
            <a:ext cx="1828800" cy="1028700"/>
          </a:xfrm>
          <a:custGeom>
            <a:avLst/>
            <a:gdLst/>
            <a:ahLst/>
            <a:cxnLst>
              <a:cxn ang="0">
                <a:pos x="823" y="0"/>
              </a:cxn>
              <a:cxn ang="0">
                <a:pos x="0" y="753"/>
              </a:cxn>
            </a:cxnLst>
            <a:rect l="0" t="0" r="r" b="b"/>
            <a:pathLst>
              <a:path w="823" h="753">
                <a:moveTo>
                  <a:pt x="823" y="0"/>
                </a:moveTo>
                <a:lnTo>
                  <a:pt x="0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39" name="Freeform 9"/>
          <p:cNvSpPr>
            <a:spLocks/>
          </p:cNvSpPr>
          <p:nvPr/>
        </p:nvSpPr>
        <p:spPr bwMode="auto">
          <a:xfrm>
            <a:off x="9372600" y="2971800"/>
            <a:ext cx="1943100" cy="685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05" y="753"/>
              </a:cxn>
            </a:cxnLst>
            <a:rect l="0" t="0" r="r" b="b"/>
            <a:pathLst>
              <a:path w="1905" h="753">
                <a:moveTo>
                  <a:pt x="0" y="0"/>
                </a:moveTo>
                <a:lnTo>
                  <a:pt x="1905" y="753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0" name="Text Box 10"/>
          <p:cNvSpPr txBox="1">
            <a:spLocks noChangeArrowheads="1"/>
          </p:cNvSpPr>
          <p:nvPr/>
        </p:nvSpPr>
        <p:spPr bwMode="auto">
          <a:xfrm>
            <a:off x="6148626" y="5400676"/>
            <a:ext cx="2209323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Electrical</a:t>
            </a:r>
          </a:p>
        </p:txBody>
      </p:sp>
      <p:sp>
        <p:nvSpPr>
          <p:cNvPr id="41" name="Text Box 11"/>
          <p:cNvSpPr txBox="1">
            <a:spLocks noChangeArrowheads="1"/>
          </p:cNvSpPr>
          <p:nvPr/>
        </p:nvSpPr>
        <p:spPr bwMode="auto">
          <a:xfrm>
            <a:off x="3249425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2" name="Text Box 12"/>
          <p:cNvSpPr txBox="1">
            <a:spLocks noChangeArrowheads="1"/>
          </p:cNvSpPr>
          <p:nvPr/>
        </p:nvSpPr>
        <p:spPr bwMode="auto">
          <a:xfrm>
            <a:off x="12374406" y="5400675"/>
            <a:ext cx="2504595" cy="11959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Radio</a:t>
            </a:r>
            <a:br>
              <a:rPr lang="en-US" sz="4200" b="1">
                <a:solidFill>
                  <a:srgbClr val="000000"/>
                </a:solidFill>
              </a:rPr>
            </a:br>
            <a:r>
              <a:rPr lang="en-US" sz="4200" b="1">
                <a:solidFill>
                  <a:srgbClr val="000000"/>
                </a:solidFill>
              </a:rPr>
              <a:t>Frequency</a:t>
            </a: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auto">
          <a:xfrm>
            <a:off x="9481156" y="5400676"/>
            <a:ext cx="1775999" cy="6465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200" b="1">
                <a:solidFill>
                  <a:srgbClr val="000000"/>
                </a:solidFill>
              </a:rPr>
              <a:t>Optical</a:t>
            </a:r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12301538" y="4045452"/>
            <a:ext cx="1295400" cy="136474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44" y="759"/>
              </a:cxn>
            </a:cxnLst>
            <a:rect l="0" t="0" r="r" b="b"/>
            <a:pathLst>
              <a:path w="544" h="759">
                <a:moveTo>
                  <a:pt x="0" y="0"/>
                </a:moveTo>
                <a:lnTo>
                  <a:pt x="544" y="759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10401301" y="4000500"/>
            <a:ext cx="1900238" cy="1409700"/>
          </a:xfrm>
          <a:custGeom>
            <a:avLst/>
            <a:gdLst/>
            <a:ahLst/>
            <a:cxnLst>
              <a:cxn ang="0">
                <a:pos x="798" y="0"/>
              </a:cxn>
              <a:cxn ang="0">
                <a:pos x="0" y="784"/>
              </a:cxn>
            </a:cxnLst>
            <a:rect l="0" t="0" r="r" b="b"/>
            <a:pathLst>
              <a:path w="798" h="784">
                <a:moveTo>
                  <a:pt x="798" y="0"/>
                </a:moveTo>
                <a:lnTo>
                  <a:pt x="0" y="784"/>
                </a:ln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3300" b="1">
              <a:solidFill>
                <a:srgbClr val="000000"/>
              </a:solidFill>
            </a:endParaRPr>
          </a:p>
        </p:txBody>
      </p:sp>
      <p:sp>
        <p:nvSpPr>
          <p:cNvPr id="46" name="Text Box 6"/>
          <p:cNvSpPr txBox="1">
            <a:spLocks noChangeArrowheads="1"/>
          </p:cNvSpPr>
          <p:nvPr/>
        </p:nvSpPr>
        <p:spPr bwMode="auto">
          <a:xfrm>
            <a:off x="5018475" y="3695701"/>
            <a:ext cx="1745478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Wired</a:t>
            </a: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11149576" y="3695701"/>
            <a:ext cx="2365839" cy="725711"/>
          </a:xfrm>
          <a:prstGeom prst="rect">
            <a:avLst/>
          </a:prstGeom>
          <a:solidFill>
            <a:srgbClr val="F07B05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/>
              <a:t>Wireless</a:t>
            </a:r>
          </a:p>
        </p:txBody>
      </p:sp>
      <p:sp>
        <p:nvSpPr>
          <p:cNvPr id="48" name="Text Box 18"/>
          <p:cNvSpPr txBox="1">
            <a:spLocks noChangeArrowheads="1"/>
          </p:cNvSpPr>
          <p:nvPr/>
        </p:nvSpPr>
        <p:spPr bwMode="auto">
          <a:xfrm>
            <a:off x="3005292" y="7631907"/>
            <a:ext cx="1330813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Single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49" name="Text Box 19"/>
          <p:cNvSpPr txBox="1">
            <a:spLocks noChangeArrowheads="1"/>
          </p:cNvSpPr>
          <p:nvPr/>
        </p:nvSpPr>
        <p:spPr bwMode="auto">
          <a:xfrm>
            <a:off x="4864083" y="7631907"/>
            <a:ext cx="1366079" cy="1509196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Multi-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Mode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Fiber</a:t>
            </a:r>
          </a:p>
        </p:txBody>
      </p:sp>
      <p:sp>
        <p:nvSpPr>
          <p:cNvPr id="50" name="Text Box 20"/>
          <p:cNvSpPr txBox="1">
            <a:spLocks noChangeArrowheads="1"/>
          </p:cNvSpPr>
          <p:nvPr/>
        </p:nvSpPr>
        <p:spPr bwMode="auto">
          <a:xfrm>
            <a:off x="6751086" y="7631907"/>
            <a:ext cx="1673535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Twisted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Pair</a:t>
            </a:r>
          </a:p>
        </p:txBody>
      </p:sp>
      <p:sp>
        <p:nvSpPr>
          <p:cNvPr id="51" name="Text Box 21"/>
          <p:cNvSpPr txBox="1">
            <a:spLocks noChangeArrowheads="1"/>
          </p:cNvSpPr>
          <p:nvPr/>
        </p:nvSpPr>
        <p:spPr bwMode="auto">
          <a:xfrm>
            <a:off x="9053461" y="7631907"/>
            <a:ext cx="1566967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Coaxial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Cable</a:t>
            </a:r>
          </a:p>
        </p:txBody>
      </p:sp>
      <p:sp>
        <p:nvSpPr>
          <p:cNvPr id="52" name="Text Box 22"/>
          <p:cNvSpPr txBox="1">
            <a:spLocks noChangeArrowheads="1"/>
          </p:cNvSpPr>
          <p:nvPr/>
        </p:nvSpPr>
        <p:spPr bwMode="auto">
          <a:xfrm>
            <a:off x="11249853" y="7631907"/>
            <a:ext cx="1624740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Carrier-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Based</a:t>
            </a:r>
          </a:p>
        </p:txBody>
      </p:sp>
      <p:sp>
        <p:nvSpPr>
          <p:cNvPr id="53" name="Text Box 23"/>
          <p:cNvSpPr txBox="1">
            <a:spLocks noChangeArrowheads="1"/>
          </p:cNvSpPr>
          <p:nvPr/>
        </p:nvSpPr>
        <p:spPr bwMode="auto">
          <a:xfrm>
            <a:off x="13517932" y="7631907"/>
            <a:ext cx="2024913" cy="1038298"/>
          </a:xfrm>
          <a:prstGeom prst="rect">
            <a:avLst/>
          </a:prstGeom>
          <a:solidFill>
            <a:srgbClr val="9BCD0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600" b="1">
                <a:solidFill>
                  <a:srgbClr val="000000"/>
                </a:solidFill>
              </a:rPr>
              <a:t>Spread</a:t>
            </a:r>
            <a:br>
              <a:rPr lang="en-US" sz="3600" b="1">
                <a:solidFill>
                  <a:srgbClr val="000000"/>
                </a:solidFill>
              </a:rPr>
            </a:br>
            <a:r>
              <a:rPr lang="en-US" sz="3600" b="1">
                <a:solidFill>
                  <a:srgbClr val="000000"/>
                </a:solidFill>
              </a:rPr>
              <a:t>Spectrum</a:t>
            </a:r>
          </a:p>
        </p:txBody>
      </p:sp>
      <p:sp>
        <p:nvSpPr>
          <p:cNvPr id="54" name="Text Box 10"/>
          <p:cNvSpPr txBox="1">
            <a:spLocks noChangeArrowheads="1"/>
          </p:cNvSpPr>
          <p:nvPr/>
        </p:nvSpPr>
        <p:spPr bwMode="auto">
          <a:xfrm>
            <a:off x="7858699" y="2514601"/>
            <a:ext cx="1818125" cy="725711"/>
          </a:xfrm>
          <a:prstGeom prst="rect">
            <a:avLst/>
          </a:prstGeom>
          <a:solidFill>
            <a:srgbClr val="00B0F0"/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 algn="ct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800" b="1">
                <a:solidFill>
                  <a:srgbClr val="000000"/>
                </a:solidFill>
              </a:rPr>
              <a:t>Media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9061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Data Link Layer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45285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FDA0B-42B2-BD77-3742-4F0137A51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Link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9DDA8-BCB2-4E8E-FAA5-F6C27C115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Connects devices on a shared link</a:t>
            </a:r>
          </a:p>
          <a:p>
            <a:r>
              <a:rPr lang="en-US"/>
              <a:t>Data is sent in a </a:t>
            </a:r>
            <a:r>
              <a:rPr lang="en-US" i="1"/>
              <a:t>frame</a:t>
            </a:r>
          </a:p>
          <a:p>
            <a:r>
              <a:rPr lang="en-US"/>
              <a:t>Common topologies are:</a:t>
            </a:r>
          </a:p>
          <a:p>
            <a:pPr lvl="1"/>
            <a:r>
              <a:rPr lang="en-US"/>
              <a:t>Point-to-Point</a:t>
            </a:r>
          </a:p>
          <a:p>
            <a:pPr lvl="1"/>
            <a:r>
              <a:rPr lang="en-US"/>
              <a:t>Any-to-Any</a:t>
            </a:r>
          </a:p>
          <a:p>
            <a:r>
              <a:rPr lang="en-US"/>
              <a:t>Examples</a:t>
            </a:r>
          </a:p>
          <a:p>
            <a:pPr lvl="1"/>
            <a:r>
              <a:rPr lang="en-US"/>
              <a:t>Point-to-Point Protocol</a:t>
            </a:r>
          </a:p>
          <a:p>
            <a:pPr lvl="1"/>
            <a:r>
              <a:rPr lang="en-US"/>
              <a:t>Ethernet</a:t>
            </a:r>
          </a:p>
          <a:p>
            <a:pPr lvl="1"/>
            <a:r>
              <a:rPr lang="en-US"/>
              <a:t>DOCSIS</a:t>
            </a:r>
          </a:p>
          <a:p>
            <a:pPr lvl="1"/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10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961E702-A2A3-0D67-3193-6BE48B97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Common Link Topologies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6942DF4-80E9-F5CC-9273-53F107F47544}"/>
              </a:ext>
            </a:extLst>
          </p:cNvPr>
          <p:cNvGrpSpPr/>
          <p:nvPr/>
        </p:nvGrpSpPr>
        <p:grpSpPr>
          <a:xfrm>
            <a:off x="1367659" y="2601034"/>
            <a:ext cx="14990180" cy="6381549"/>
            <a:chOff x="378556" y="434754"/>
            <a:chExt cx="8384444" cy="3645050"/>
          </a:xfrm>
        </p:grpSpPr>
        <p:pic>
          <p:nvPicPr>
            <p:cNvPr id="5" name="Graphic 4" descr="Computer">
              <a:extLst>
                <a:ext uri="{FF2B5EF4-FFF2-40B4-BE49-F238E27FC236}">
                  <a16:creationId xmlns:a16="http://schemas.microsoft.com/office/drawing/2014/main" id="{1B7C54D9-E5E0-EC1C-C130-7501EAA48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16158" y="3165404"/>
              <a:ext cx="914400" cy="914400"/>
            </a:xfrm>
            <a:prstGeom prst="rect">
              <a:avLst/>
            </a:prstGeom>
          </p:spPr>
        </p:pic>
        <p:pic>
          <p:nvPicPr>
            <p:cNvPr id="6" name="Graphic 5" descr="Computer">
              <a:extLst>
                <a:ext uri="{FF2B5EF4-FFF2-40B4-BE49-F238E27FC236}">
                  <a16:creationId xmlns:a16="http://schemas.microsoft.com/office/drawing/2014/main" id="{5860B113-7DED-CFD9-0198-271BB7F67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59158" y="3165404"/>
              <a:ext cx="914400" cy="914400"/>
            </a:xfrm>
            <a:prstGeom prst="rect">
              <a:avLst/>
            </a:prstGeom>
          </p:spPr>
        </p:pic>
        <p:pic>
          <p:nvPicPr>
            <p:cNvPr id="7" name="Picture 6" descr="Diagram&#10;&#10;Description automatically generated">
              <a:extLst>
                <a:ext uri="{FF2B5EF4-FFF2-40B4-BE49-F238E27FC236}">
                  <a16:creationId xmlns:a16="http://schemas.microsoft.com/office/drawing/2014/main" id="{27B5BC7D-2030-030F-B3AA-CE859301AC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9158" y="1449824"/>
              <a:ext cx="1314922" cy="405493"/>
            </a:xfrm>
            <a:prstGeom prst="rect">
              <a:avLst/>
            </a:prstGeom>
          </p:spPr>
        </p:pic>
        <p:pic>
          <p:nvPicPr>
            <p:cNvPr id="8" name="Picture 7" descr="Diagram&#10;&#10;Description automatically generated">
              <a:extLst>
                <a:ext uri="{FF2B5EF4-FFF2-40B4-BE49-F238E27FC236}">
                  <a16:creationId xmlns:a16="http://schemas.microsoft.com/office/drawing/2014/main" id="{8E94A3CC-8E74-905B-75C0-44B2D55E2C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5915" y="3317804"/>
              <a:ext cx="807085" cy="628649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B5D1834-92BA-3EB7-36A0-01EE341F44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3813" y="1698222"/>
              <a:ext cx="911380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016A14-7C92-951A-A82C-E884ED2AC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97910" y="1712183"/>
              <a:ext cx="10821" cy="1633375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F47461B-10B6-D36C-84F1-98005868960D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6852082" y="1698222"/>
              <a:ext cx="1507376" cy="1619582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93ACFF-C971-E36A-DBDC-90F72F03007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11448" y="1698222"/>
              <a:ext cx="917649" cy="1686257"/>
            </a:xfrm>
            <a:prstGeom prst="line">
              <a:avLst/>
            </a:prstGeom>
            <a:ln w="762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3" name="Graphic 12" descr="Computer">
              <a:extLst>
                <a:ext uri="{FF2B5EF4-FFF2-40B4-BE49-F238E27FC236}">
                  <a16:creationId xmlns:a16="http://schemas.microsoft.com/office/drawing/2014/main" id="{78EB7BB8-F38B-7CE6-991C-B8F76BB5F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73255" y="3165404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9AF8AB-28CB-4BAA-4626-AD1E6D29F78A}"/>
                </a:ext>
              </a:extLst>
            </p:cNvPr>
            <p:cNvSpPr txBox="1"/>
            <p:nvPr/>
          </p:nvSpPr>
          <p:spPr>
            <a:xfrm>
              <a:off x="5920944" y="870361"/>
              <a:ext cx="1181009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Any-to-Any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BF070B2-0ED6-72AC-20AC-B935C2475E00}"/>
                </a:ext>
              </a:extLst>
            </p:cNvPr>
            <p:cNvGrpSpPr/>
            <p:nvPr/>
          </p:nvGrpSpPr>
          <p:grpSpPr>
            <a:xfrm>
              <a:off x="378556" y="1025210"/>
              <a:ext cx="4193444" cy="1332112"/>
              <a:chOff x="76200" y="1444358"/>
              <a:chExt cx="4890142" cy="1455015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D9EEAB55-ABE9-610B-4457-BFCFC4A98B42}"/>
                  </a:ext>
                </a:extLst>
              </p:cNvPr>
              <p:cNvCxnSpPr/>
              <p:nvPr/>
            </p:nvCxnSpPr>
            <p:spPr>
              <a:xfrm flipV="1">
                <a:off x="876298" y="2033366"/>
                <a:ext cx="2154095" cy="26276"/>
              </a:xfrm>
              <a:prstGeom prst="line">
                <a:avLst/>
              </a:prstGeom>
              <a:ln w="76200" cap="sq"/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pic>
            <p:nvPicPr>
              <p:cNvPr id="17" name="Graphic 16" descr="Laptop">
                <a:extLst>
                  <a:ext uri="{FF2B5EF4-FFF2-40B4-BE49-F238E27FC236}">
                    <a16:creationId xmlns:a16="http://schemas.microsoft.com/office/drawing/2014/main" id="{62C62977-DABA-CF13-90C5-F85A088D58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76200" y="163512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3FC16120-47AA-68BB-8FD1-8F3E1E54C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0600" y="1955966"/>
                <a:ext cx="660400" cy="215900"/>
              </a:xfrm>
              <a:prstGeom prst="rect">
                <a:avLst/>
              </a:prstGeom>
            </p:spPr>
          </p:pic>
          <p:sp>
            <p:nvSpPr>
              <p:cNvPr id="19" name="Cloud 18">
                <a:extLst>
                  <a:ext uri="{FF2B5EF4-FFF2-40B4-BE49-F238E27FC236}">
                    <a16:creationId xmlns:a16="http://schemas.microsoft.com/office/drawing/2014/main" id="{53E6F7A2-BAC8-1B42-FEBF-A20E28E43755}"/>
                  </a:ext>
                </a:extLst>
              </p:cNvPr>
              <p:cNvSpPr/>
              <p:nvPr/>
            </p:nvSpPr>
            <p:spPr>
              <a:xfrm>
                <a:off x="2995479" y="1444358"/>
                <a:ext cx="1970863" cy="1455015"/>
              </a:xfrm>
              <a:prstGeom prst="cloud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0" name="Picture 19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F01B418-85ED-FC73-0D09-A8FBD75B4D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81298" y="1602442"/>
                <a:ext cx="498191" cy="914401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3D44AB6-4B9F-266D-0E77-E55112BF2F76}"/>
                  </a:ext>
                </a:extLst>
              </p:cNvPr>
              <p:cNvSpPr txBox="1"/>
              <p:nvPr/>
            </p:nvSpPr>
            <p:spPr>
              <a:xfrm>
                <a:off x="3539321" y="1920277"/>
                <a:ext cx="989358" cy="326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>
                    <a:solidFill>
                      <a:schemeClr val="bg1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internet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79813C-24BD-B932-6D5F-4D4ABA07BD1D}"/>
                </a:ext>
              </a:extLst>
            </p:cNvPr>
            <p:cNvSpPr txBox="1"/>
            <p:nvPr/>
          </p:nvSpPr>
          <p:spPr>
            <a:xfrm>
              <a:off x="1210521" y="434754"/>
              <a:ext cx="1457164" cy="298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Point-to-Point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20B9A5-DDE4-70BB-7B7D-2F913B918274}"/>
                </a:ext>
              </a:extLst>
            </p:cNvPr>
            <p:cNvSpPr txBox="1"/>
            <p:nvPr/>
          </p:nvSpPr>
          <p:spPr>
            <a:xfrm>
              <a:off x="1477686" y="1768458"/>
              <a:ext cx="522901" cy="2109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Access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71B8FCA-55B3-96CA-1A72-12F388D0515A}"/>
                </a:ext>
              </a:extLst>
            </p:cNvPr>
            <p:cNvSpPr txBox="1"/>
            <p:nvPr/>
          </p:nvSpPr>
          <p:spPr>
            <a:xfrm>
              <a:off x="650141" y="2912397"/>
              <a:ext cx="2017544" cy="931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>
                  <a:solidFill>
                    <a:schemeClr val="accent2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Link Functions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Framing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Addressing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Error check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6449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8696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Introduction to data networks and the telecom industry</a:t>
            </a:r>
          </a:p>
          <a:p>
            <a:r>
              <a:rPr lang="en-US"/>
              <a:t>Communication models (OSI RM, the Internet protocol suite, and the modern five-layer telecom model)</a:t>
            </a:r>
          </a:p>
          <a:p>
            <a:r>
              <a:rPr lang="en-US"/>
              <a:t>Working our way from the Physical Layer up </a:t>
            </a:r>
            <a:br>
              <a:rPr lang="en-US"/>
            </a:br>
            <a:r>
              <a:rPr lang="en-US"/>
              <a:t>through the Application Services Layer</a:t>
            </a:r>
          </a:p>
          <a:p>
            <a:r>
              <a:rPr lang="en-US"/>
              <a:t>Voice networks</a:t>
            </a:r>
          </a:p>
          <a:p>
            <a:r>
              <a:rPr lang="en-US"/>
              <a:t>Network security</a:t>
            </a:r>
          </a:p>
          <a:p>
            <a:r>
              <a:rPr lang="en-US"/>
              <a:t>Applying our knowledge to bank networks</a:t>
            </a:r>
          </a:p>
          <a:p>
            <a:r>
              <a:rPr lang="en-US"/>
              <a:t>Emerging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5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" descr="C:\Users\AWalkden.HILL\AppData\Local\Temp\pointing_at_clipboard_400_cl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648673" y="4181476"/>
            <a:ext cx="3071813" cy="5715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9828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40" name="Rectangle 1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Point-to-Point Protocol (PPP)</a:t>
            </a:r>
          </a:p>
        </p:txBody>
      </p:sp>
      <p:sp>
        <p:nvSpPr>
          <p:cNvPr id="176241" name="Rectangle 113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7425431"/>
          </a:xfrm>
        </p:spPr>
        <p:txBody>
          <a:bodyPr>
            <a:normAutofit fontScale="92500" lnSpcReduction="20000"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pPr>
              <a:buNone/>
            </a:pPr>
            <a:endParaRPr lang="en-US"/>
          </a:p>
          <a:p>
            <a:endParaRPr lang="en-US"/>
          </a:p>
          <a:p>
            <a:r>
              <a:rPr lang="en-US"/>
              <a:t>Commonly found on leased (private) lines and dial-access</a:t>
            </a:r>
          </a:p>
          <a:p>
            <a:r>
              <a:rPr lang="en-US"/>
              <a:t>Features</a:t>
            </a:r>
          </a:p>
          <a:p>
            <a:pPr lvl="1"/>
            <a:r>
              <a:rPr lang="en-US"/>
              <a:t>Framing (synchronization, data delimiting, transparency)</a:t>
            </a:r>
          </a:p>
          <a:p>
            <a:pPr lvl="1"/>
            <a:r>
              <a:rPr lang="en-US"/>
              <a:t>Additional capabilities</a:t>
            </a:r>
          </a:p>
          <a:p>
            <a:pPr lvl="2"/>
            <a:r>
              <a:rPr lang="en-US"/>
              <a:t>Authentication</a:t>
            </a:r>
          </a:p>
          <a:p>
            <a:pPr lvl="2"/>
            <a:r>
              <a:rPr lang="en-US"/>
              <a:t>Compression</a:t>
            </a:r>
          </a:p>
          <a:p>
            <a:pPr lvl="2"/>
            <a:r>
              <a:rPr lang="en-US"/>
              <a:t>IP address configuration</a:t>
            </a:r>
          </a:p>
          <a:p>
            <a:pPr lvl="2"/>
            <a:r>
              <a:rPr lang="en-US"/>
              <a:t>Multilink operation (MLPPP required)  enables multiple channels to </a:t>
            </a:r>
            <a:br>
              <a:rPr lang="en-US"/>
            </a:br>
            <a:r>
              <a:rPr lang="en-US"/>
              <a:t>carry single data streams (inverse multiplexing)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E4D486-F4DB-D9AD-1A56-29C53DEBA365}"/>
              </a:ext>
            </a:extLst>
          </p:cNvPr>
          <p:cNvGrpSpPr/>
          <p:nvPr/>
        </p:nvGrpSpPr>
        <p:grpSpPr>
          <a:xfrm>
            <a:off x="4117178" y="1976337"/>
            <a:ext cx="7928694" cy="2205139"/>
            <a:chOff x="76200" y="1387834"/>
            <a:chExt cx="4902370" cy="145501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9438B82-6144-9E0E-25AA-E0AA8FDAAE68}"/>
                </a:ext>
              </a:extLst>
            </p:cNvPr>
            <p:cNvCxnSpPr/>
            <p:nvPr/>
          </p:nvCxnSpPr>
          <p:spPr>
            <a:xfrm flipV="1">
              <a:off x="876298" y="2033366"/>
              <a:ext cx="2154095" cy="26276"/>
            </a:xfrm>
            <a:prstGeom prst="line">
              <a:avLst/>
            </a:prstGeom>
            <a:ln w="38100" cap="sq"/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4" name="Graphic 3" descr="Laptop">
              <a:extLst>
                <a:ext uri="{FF2B5EF4-FFF2-40B4-BE49-F238E27FC236}">
                  <a16:creationId xmlns:a16="http://schemas.microsoft.com/office/drawing/2014/main" id="{2BA2A86A-AB26-6BBB-EE19-85863EDF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6200" y="1635125"/>
              <a:ext cx="914400" cy="914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01D76B4-0726-6ADC-E94C-FB64F46D6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0600" y="1955966"/>
              <a:ext cx="660400" cy="215900"/>
            </a:xfrm>
            <a:prstGeom prst="rect">
              <a:avLst/>
            </a:prstGeom>
          </p:spPr>
        </p:pic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27250F54-842D-9218-0A89-CEFE49586A55}"/>
                </a:ext>
              </a:extLst>
            </p:cNvPr>
            <p:cNvSpPr/>
            <p:nvPr/>
          </p:nvSpPr>
          <p:spPr>
            <a:xfrm>
              <a:off x="3007707" y="1387834"/>
              <a:ext cx="1970863" cy="1455015"/>
            </a:xfrm>
            <a:prstGeom prst="clou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67C443D3-F5AA-7B36-4D2D-97B31502D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1298" y="1602442"/>
              <a:ext cx="498191" cy="9144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798812B-6BFF-FB3D-CBBD-E177B2E40D9F}"/>
                </a:ext>
              </a:extLst>
            </p:cNvPr>
            <p:cNvSpPr txBox="1"/>
            <p:nvPr/>
          </p:nvSpPr>
          <p:spPr>
            <a:xfrm>
              <a:off x="3507797" y="1911606"/>
              <a:ext cx="820315" cy="3046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A5A9458-0CE0-6CA6-68FB-CF7A1C86E621}"/>
              </a:ext>
            </a:extLst>
          </p:cNvPr>
          <p:cNvSpPr txBox="1"/>
          <p:nvPr/>
        </p:nvSpPr>
        <p:spPr>
          <a:xfrm>
            <a:off x="7153120" y="3534109"/>
            <a:ext cx="1019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PPP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53E35D-E9C3-0A34-A68E-0CD96A8AFA0B}"/>
              </a:ext>
            </a:extLst>
          </p:cNvPr>
          <p:cNvCxnSpPr>
            <a:cxnSpLocks/>
          </p:cNvCxnSpPr>
          <p:nvPr/>
        </p:nvCxnSpPr>
        <p:spPr>
          <a:xfrm>
            <a:off x="6220835" y="3404525"/>
            <a:ext cx="2271348" cy="0"/>
          </a:xfrm>
          <a:prstGeom prst="straightConnector1">
            <a:avLst/>
          </a:prstGeom>
          <a:ln w="76200" cap="sq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77732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A137C-7AC6-59CC-1522-EB5A6299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(Mobile)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C1253-C54C-EB80-EF0A-F7AC3B236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7532996"/>
          </a:xfrm>
        </p:spPr>
        <p:txBody>
          <a:bodyPr>
            <a:normAutofit/>
          </a:bodyPr>
          <a:lstStyle/>
          <a:p>
            <a:r>
              <a:rPr lang="en-US"/>
              <a:t>Many similarities to Wi-Fi</a:t>
            </a:r>
          </a:p>
          <a:p>
            <a:pPr lvl="1"/>
            <a:r>
              <a:rPr lang="en-US"/>
              <a:t>Specific bands allocated for the service </a:t>
            </a:r>
          </a:p>
          <a:p>
            <a:pPr lvl="1"/>
            <a:r>
              <a:rPr lang="en-US"/>
              <a:t>Multiple generations of the technology with each improving performance</a:t>
            </a:r>
          </a:p>
          <a:p>
            <a:pPr lvl="1"/>
            <a:r>
              <a:rPr lang="en-US"/>
              <a:t>Bands vary by country</a:t>
            </a:r>
          </a:p>
          <a:p>
            <a:pPr lvl="1"/>
            <a:r>
              <a:rPr lang="en-US"/>
              <a:t>Current generations have added new bands to increase capacity</a:t>
            </a:r>
          </a:p>
          <a:p>
            <a:pPr lvl="1"/>
            <a:r>
              <a:rPr lang="en-US"/>
              <a:t>Frequency (channel in Wi-Fi) reuse provides coverage in a wide area</a:t>
            </a:r>
          </a:p>
          <a:p>
            <a:r>
              <a:rPr lang="en-US"/>
              <a:t>Some differences</a:t>
            </a:r>
          </a:p>
          <a:p>
            <a:pPr lvl="1"/>
            <a:r>
              <a:rPr lang="en-US"/>
              <a:t>Original application was voice, data added over time</a:t>
            </a:r>
          </a:p>
          <a:p>
            <a:pPr lvl="1"/>
            <a:r>
              <a:rPr lang="en-US"/>
              <a:t>Handoff between cells creates WAN</a:t>
            </a:r>
          </a:p>
          <a:p>
            <a:pPr lvl="1"/>
            <a:r>
              <a:rPr lang="en-US"/>
              <a:t>Protocols to interconnect carrier networks part of the standards</a:t>
            </a:r>
          </a:p>
          <a:p>
            <a:pPr lvl="1"/>
            <a:r>
              <a:rPr lang="en-US"/>
              <a:t>Spectrum used requires a license</a:t>
            </a:r>
          </a:p>
          <a:p>
            <a:endParaRPr lang="en-US"/>
          </a:p>
        </p:txBody>
      </p:sp>
      <p:pic>
        <p:nvPicPr>
          <p:cNvPr id="4" name="Picture 4" descr="180px-DynaTAC8000X">
            <a:hlinkClick r:id="rId2" tooltip="Motorola DynaTAC 8000X AMPS mobile phone"/>
            <a:extLst>
              <a:ext uri="{FF2B5EF4-FFF2-40B4-BE49-F238E27FC236}">
                <a16:creationId xmlns:a16="http://schemas.microsoft.com/office/drawing/2014/main" id="{DD9E72DE-A856-90E8-3DD8-EBA291571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95898" y="6461611"/>
            <a:ext cx="1469603" cy="326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6902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DABFD-8287-740E-87AA-910A920A3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Cellular Network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9BC6DC-D997-B0E5-1FAB-56FC52CA1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Analog to digital</a:t>
            </a:r>
          </a:p>
          <a:p>
            <a:r>
              <a:rPr lang="en-US"/>
              <a:t>Voice to data</a:t>
            </a:r>
          </a:p>
          <a:p>
            <a:r>
              <a:rPr lang="en-US"/>
              <a:t>Single frequency band to multiple bands (varies by country)</a:t>
            </a:r>
          </a:p>
          <a:p>
            <a:r>
              <a:rPr lang="en-US"/>
              <a:t>Multiple technology standards globally to one</a:t>
            </a:r>
          </a:p>
          <a:p>
            <a:r>
              <a:rPr lang="en-US"/>
              <a:t>Increased use of fixed wireless access (FWA) for residential and business internet access</a:t>
            </a:r>
          </a:p>
          <a:p>
            <a:r>
              <a:rPr lang="en-US"/>
              <a:t>Move to edge computing to support low latency applications (industrial controls and self-driving cars being examples)</a:t>
            </a:r>
          </a:p>
        </p:txBody>
      </p:sp>
    </p:spTree>
    <p:extLst>
      <p:ext uri="{BB962C8B-B14F-4D97-AF65-F5344CB8AC3E}">
        <p14:creationId xmlns:p14="http://schemas.microsoft.com/office/powerpoint/2010/main" val="1474525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Banking Networks</a:t>
            </a:r>
          </a:p>
        </p:txBody>
      </p:sp>
      <p:pic>
        <p:nvPicPr>
          <p:cNvPr id="5" name="Graphic 4" descr="Cloud outline">
            <a:extLst>
              <a:ext uri="{FF2B5EF4-FFF2-40B4-BE49-F238E27FC236}">
                <a16:creationId xmlns:a16="http://schemas.microsoft.com/office/drawing/2014/main" id="{3CC20620-D549-6CFD-0858-9B644E656E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99585" y="1677031"/>
            <a:ext cx="3872594" cy="4457702"/>
          </a:xfrm>
          <a:prstGeom prst="rect">
            <a:avLst/>
          </a:prstGeom>
        </p:spPr>
      </p:pic>
      <p:pic>
        <p:nvPicPr>
          <p:cNvPr id="6" name="Graphic 5" descr="Cloud outline">
            <a:extLst>
              <a:ext uri="{FF2B5EF4-FFF2-40B4-BE49-F238E27FC236}">
                <a16:creationId xmlns:a16="http://schemas.microsoft.com/office/drawing/2014/main" id="{FECC7E92-8D79-4C2D-F297-49EED8FD1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6126" y="4306174"/>
            <a:ext cx="3872594" cy="4457702"/>
          </a:xfrm>
          <a:prstGeom prst="rect">
            <a:avLst/>
          </a:prstGeom>
        </p:spPr>
      </p:pic>
      <p:pic>
        <p:nvPicPr>
          <p:cNvPr id="8" name="Graphic 7" descr="House outline">
            <a:extLst>
              <a:ext uri="{FF2B5EF4-FFF2-40B4-BE49-F238E27FC236}">
                <a16:creationId xmlns:a16="http://schemas.microsoft.com/office/drawing/2014/main" id="{448E7E89-0ACD-C0AB-7953-B90D9E3AF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27511" y="1882998"/>
            <a:ext cx="1333923" cy="1333923"/>
          </a:xfrm>
          <a:prstGeom prst="rect">
            <a:avLst/>
          </a:prstGeom>
        </p:spPr>
      </p:pic>
      <p:pic>
        <p:nvPicPr>
          <p:cNvPr id="10" name="Graphic 9" descr="Bank outline">
            <a:extLst>
              <a:ext uri="{FF2B5EF4-FFF2-40B4-BE49-F238E27FC236}">
                <a16:creationId xmlns:a16="http://schemas.microsoft.com/office/drawing/2014/main" id="{6CFA4841-0D18-F260-3533-FE5B578F7D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82051" y="6133133"/>
            <a:ext cx="1436709" cy="1436709"/>
          </a:xfrm>
          <a:prstGeom prst="rect">
            <a:avLst/>
          </a:prstGeom>
        </p:spPr>
      </p:pic>
      <p:pic>
        <p:nvPicPr>
          <p:cNvPr id="11" name="Graphic 10" descr="Bank outline">
            <a:extLst>
              <a:ext uri="{FF2B5EF4-FFF2-40B4-BE49-F238E27FC236}">
                <a16:creationId xmlns:a16="http://schemas.microsoft.com/office/drawing/2014/main" id="{C3F5F693-6E0B-E87E-DFC6-503E0C5377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31982" y="4696424"/>
            <a:ext cx="1436709" cy="1436709"/>
          </a:xfrm>
          <a:prstGeom prst="rect">
            <a:avLst/>
          </a:prstGeom>
        </p:spPr>
      </p:pic>
      <p:pic>
        <p:nvPicPr>
          <p:cNvPr id="12" name="Graphic 11" descr="Bank outline">
            <a:extLst>
              <a:ext uri="{FF2B5EF4-FFF2-40B4-BE49-F238E27FC236}">
                <a16:creationId xmlns:a16="http://schemas.microsoft.com/office/drawing/2014/main" id="{E0FBDF85-4C4E-2FBC-3247-A07E80BFAA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55158" y="7804495"/>
            <a:ext cx="1436709" cy="1436709"/>
          </a:xfrm>
          <a:prstGeom prst="rect">
            <a:avLst/>
          </a:prstGeom>
        </p:spPr>
      </p:pic>
      <p:pic>
        <p:nvPicPr>
          <p:cNvPr id="13" name="Graphic 12" descr="Bank outline">
            <a:extLst>
              <a:ext uri="{FF2B5EF4-FFF2-40B4-BE49-F238E27FC236}">
                <a16:creationId xmlns:a16="http://schemas.microsoft.com/office/drawing/2014/main" id="{985E2611-A21A-9FB4-57E8-26C7C430BD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4054" y="8510889"/>
            <a:ext cx="1436709" cy="1436709"/>
          </a:xfrm>
          <a:prstGeom prst="rect">
            <a:avLst/>
          </a:prstGeom>
        </p:spPr>
      </p:pic>
      <p:pic>
        <p:nvPicPr>
          <p:cNvPr id="15" name="Graphic 14" descr="Building with solid fill">
            <a:extLst>
              <a:ext uri="{FF2B5EF4-FFF2-40B4-BE49-F238E27FC236}">
                <a16:creationId xmlns:a16="http://schemas.microsoft.com/office/drawing/2014/main" id="{048350A5-878A-9C13-3867-D74B6D71E1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010" y="5994239"/>
            <a:ext cx="2920678" cy="292067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690C3-C0C8-DA4B-8334-01678FE4AAB8}"/>
              </a:ext>
            </a:extLst>
          </p:cNvPr>
          <p:cNvSpPr txBox="1"/>
          <p:nvPr/>
        </p:nvSpPr>
        <p:spPr>
          <a:xfrm>
            <a:off x="6171525" y="6254741"/>
            <a:ext cx="16417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Private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Network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DDF840-27F1-BBCB-1993-C86CB38460CF}"/>
              </a:ext>
            </a:extLst>
          </p:cNvPr>
          <p:cNvSpPr txBox="1"/>
          <p:nvPr/>
        </p:nvSpPr>
        <p:spPr>
          <a:xfrm>
            <a:off x="9798010" y="9164557"/>
            <a:ext cx="2722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HQ/datacenter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49BDE7-56E6-94A3-6C4A-A21B779A49B7}"/>
              </a:ext>
            </a:extLst>
          </p:cNvPr>
          <p:cNvSpPr txBox="1"/>
          <p:nvPr/>
        </p:nvSpPr>
        <p:spPr>
          <a:xfrm>
            <a:off x="10785504" y="3918372"/>
            <a:ext cx="15168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4ED23B-E90A-099C-23B4-65626D6AF89B}"/>
              </a:ext>
            </a:extLst>
          </p:cNvPr>
          <p:cNvSpPr txBox="1"/>
          <p:nvPr/>
        </p:nvSpPr>
        <p:spPr>
          <a:xfrm>
            <a:off x="666201" y="5471019"/>
            <a:ext cx="1816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Branches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F9B4FB-FEDD-EE29-336F-ABE38F0E9098}"/>
              </a:ext>
            </a:extLst>
          </p:cNvPr>
          <p:cNvSpPr txBox="1"/>
          <p:nvPr/>
        </p:nvSpPr>
        <p:spPr>
          <a:xfrm>
            <a:off x="15099055" y="2218799"/>
            <a:ext cx="100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WFH</a:t>
            </a:r>
          </a:p>
        </p:txBody>
      </p:sp>
      <p:pic>
        <p:nvPicPr>
          <p:cNvPr id="22" name="Graphic 21" descr="Internet Banking with solid fill">
            <a:extLst>
              <a:ext uri="{FF2B5EF4-FFF2-40B4-BE49-F238E27FC236}">
                <a16:creationId xmlns:a16="http://schemas.microsoft.com/office/drawing/2014/main" id="{2915EF19-BEA4-2902-332F-70DFCD07A9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76829" y="2218799"/>
            <a:ext cx="914400" cy="914400"/>
          </a:xfrm>
          <a:prstGeom prst="rect">
            <a:avLst/>
          </a:prstGeom>
        </p:spPr>
      </p:pic>
      <p:pic>
        <p:nvPicPr>
          <p:cNvPr id="23" name="Graphic 22" descr="Internet Banking with solid fill">
            <a:extLst>
              <a:ext uri="{FF2B5EF4-FFF2-40B4-BE49-F238E27FC236}">
                <a16:creationId xmlns:a16="http://schemas.microsoft.com/office/drawing/2014/main" id="{472CA1B0-A21B-AAF4-BE95-7741CEE21E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320" y="1702699"/>
            <a:ext cx="914400" cy="9144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72906E-9075-6E11-C9FD-738DC346BC38}"/>
              </a:ext>
            </a:extLst>
          </p:cNvPr>
          <p:cNvCxnSpPr>
            <a:cxnSpLocks/>
          </p:cNvCxnSpPr>
          <p:nvPr/>
        </p:nvCxnSpPr>
        <p:spPr>
          <a:xfrm>
            <a:off x="4130497" y="5667807"/>
            <a:ext cx="1655595" cy="6537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D98CC0A-833B-F8D2-CEED-BBF1F4BE4363}"/>
              </a:ext>
            </a:extLst>
          </p:cNvPr>
          <p:cNvCxnSpPr>
            <a:cxnSpLocks/>
          </p:cNvCxnSpPr>
          <p:nvPr/>
        </p:nvCxnSpPr>
        <p:spPr>
          <a:xfrm flipV="1">
            <a:off x="2997257" y="7058690"/>
            <a:ext cx="2304253" cy="458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98F42D7-335F-C3D0-6C67-0666EF3CF57C}"/>
              </a:ext>
            </a:extLst>
          </p:cNvPr>
          <p:cNvCxnSpPr>
            <a:cxnSpLocks/>
          </p:cNvCxnSpPr>
          <p:nvPr/>
        </p:nvCxnSpPr>
        <p:spPr>
          <a:xfrm flipV="1">
            <a:off x="3064188" y="7339169"/>
            <a:ext cx="2416575" cy="13887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320CCAC-861B-2160-BD65-1ABA19324137}"/>
              </a:ext>
            </a:extLst>
          </p:cNvPr>
          <p:cNvCxnSpPr>
            <a:cxnSpLocks/>
          </p:cNvCxnSpPr>
          <p:nvPr/>
        </p:nvCxnSpPr>
        <p:spPr>
          <a:xfrm flipV="1">
            <a:off x="4958294" y="7569842"/>
            <a:ext cx="921645" cy="12606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ABFC4D2-09B7-A258-36C4-5807B8CA68D5}"/>
              </a:ext>
            </a:extLst>
          </p:cNvPr>
          <p:cNvCxnSpPr>
            <a:cxnSpLocks/>
          </p:cNvCxnSpPr>
          <p:nvPr/>
        </p:nvCxnSpPr>
        <p:spPr>
          <a:xfrm>
            <a:off x="8510163" y="7403727"/>
            <a:ext cx="2054546" cy="8440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673824F-D60A-F262-14FD-B437049B705C}"/>
              </a:ext>
            </a:extLst>
          </p:cNvPr>
          <p:cNvCxnSpPr>
            <a:cxnSpLocks/>
          </p:cNvCxnSpPr>
          <p:nvPr/>
        </p:nvCxnSpPr>
        <p:spPr>
          <a:xfrm flipV="1">
            <a:off x="8088818" y="4871498"/>
            <a:ext cx="2153612" cy="13374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CD84C70-21FA-F204-D16E-B648BECE899E}"/>
              </a:ext>
            </a:extLst>
          </p:cNvPr>
          <p:cNvCxnSpPr>
            <a:cxnSpLocks/>
          </p:cNvCxnSpPr>
          <p:nvPr/>
        </p:nvCxnSpPr>
        <p:spPr>
          <a:xfrm flipV="1">
            <a:off x="11855302" y="2931304"/>
            <a:ext cx="2041451" cy="1658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9C9ED00-76F6-1D99-AD5D-CA0444561627}"/>
              </a:ext>
            </a:extLst>
          </p:cNvPr>
          <p:cNvSpPr txBox="1"/>
          <p:nvPr/>
        </p:nvSpPr>
        <p:spPr>
          <a:xfrm>
            <a:off x="8110704" y="1341230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Customers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D0C615-9B0A-F5FD-4CC8-DDA143B0D433}"/>
              </a:ext>
            </a:extLst>
          </p:cNvPr>
          <p:cNvSpPr txBox="1"/>
          <p:nvPr/>
        </p:nvSpPr>
        <p:spPr>
          <a:xfrm>
            <a:off x="4958294" y="2976361"/>
            <a:ext cx="18132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Service</a:t>
            </a:r>
          </a:p>
          <a:p>
            <a:pPr algn="ctr"/>
            <a:r>
              <a:rPr lang="en-US" sz="2800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Providers</a:t>
            </a:r>
          </a:p>
        </p:txBody>
      </p:sp>
      <p:pic>
        <p:nvPicPr>
          <p:cNvPr id="46" name="Graphic 45" descr="Cloud outline">
            <a:extLst>
              <a:ext uri="{FF2B5EF4-FFF2-40B4-BE49-F238E27FC236}">
                <a16:creationId xmlns:a16="http://schemas.microsoft.com/office/drawing/2014/main" id="{97C0BC33-CB1B-C6DF-21AF-C09CECF9F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2978" y="1040269"/>
            <a:ext cx="3872594" cy="445770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92670C9-0367-4503-862A-C0272CADA978}"/>
              </a:ext>
            </a:extLst>
          </p:cNvPr>
          <p:cNvCxnSpPr>
            <a:cxnSpLocks/>
          </p:cNvCxnSpPr>
          <p:nvPr/>
        </p:nvCxnSpPr>
        <p:spPr>
          <a:xfrm>
            <a:off x="6392338" y="4315609"/>
            <a:ext cx="410318" cy="115234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48BF54B-02AD-5468-5CF9-583A28783279}"/>
              </a:ext>
            </a:extLst>
          </p:cNvPr>
          <p:cNvCxnSpPr>
            <a:cxnSpLocks/>
          </p:cNvCxnSpPr>
          <p:nvPr/>
        </p:nvCxnSpPr>
        <p:spPr>
          <a:xfrm>
            <a:off x="7532245" y="3945660"/>
            <a:ext cx="2471761" cy="23432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6139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EBBDF-C63A-14F8-CEDB-275A625C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 the Branch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D0342-29AE-C70D-8924-ED463FDF9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What devices do we have in the branch?</a:t>
            </a:r>
          </a:p>
          <a:p>
            <a:r>
              <a:rPr lang="en-US"/>
              <a:t>How are they used in supporting operations?</a:t>
            </a:r>
          </a:p>
          <a:p>
            <a:r>
              <a:rPr lang="en-US"/>
              <a:t>What applications do they access and where are they located?</a:t>
            </a:r>
          </a:p>
          <a:p>
            <a:r>
              <a:rPr lang="en-US"/>
              <a:t>How are they connected?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55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6840-EAFF-6943-D475-AA4BF7A4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D7D4-5972-5126-0AF8-4B931A333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is </a:t>
            </a:r>
            <a:r>
              <a:rPr lang="en-US" b="1" i="1"/>
              <a:t>the</a:t>
            </a:r>
            <a:r>
              <a:rPr lang="en-US"/>
              <a:t> wired LAN technology of choice</a:t>
            </a:r>
          </a:p>
          <a:p>
            <a:r>
              <a:rPr lang="en-US"/>
              <a:t>Standards created by the IEEE 802 Committee </a:t>
            </a:r>
          </a:p>
          <a:p>
            <a:r>
              <a:rPr lang="en-US"/>
              <a:t>Equivalent to the Physical and Data Link Layers of the OSI model and the Network Interface in the Internet Protocol Suite</a:t>
            </a:r>
          </a:p>
          <a:p>
            <a:r>
              <a:rPr lang="en-US"/>
              <a:t>A variety of Physical Layer options meet a wide variety of application needs</a:t>
            </a:r>
          </a:p>
          <a:p>
            <a:pPr lvl="1"/>
            <a:r>
              <a:rPr lang="en-US"/>
              <a:t>Coaxial cable</a:t>
            </a:r>
          </a:p>
          <a:p>
            <a:pPr lvl="1"/>
            <a:r>
              <a:rPr lang="en-US"/>
              <a:t>Twisted pair </a:t>
            </a:r>
          </a:p>
          <a:p>
            <a:pPr lvl="1"/>
            <a:r>
              <a:rPr lang="en-US"/>
              <a:t>Optical fiber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536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90A9-9DE7-2F96-F0C6-EF7501859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Evolution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B073A8-41CA-35EC-4CE0-D95A3A14CB4C}"/>
              </a:ext>
            </a:extLst>
          </p:cNvPr>
          <p:cNvGrpSpPr/>
          <p:nvPr/>
        </p:nvGrpSpPr>
        <p:grpSpPr>
          <a:xfrm>
            <a:off x="2476806" y="2672857"/>
            <a:ext cx="12758021" cy="6806809"/>
            <a:chOff x="475770" y="161150"/>
            <a:chExt cx="7677630" cy="379386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DFEC1CC-D433-1315-F4A0-86BC9F3B1049}"/>
                </a:ext>
              </a:extLst>
            </p:cNvPr>
            <p:cNvSpPr/>
            <p:nvPr/>
          </p:nvSpPr>
          <p:spPr>
            <a:xfrm>
              <a:off x="914400" y="2712481"/>
              <a:ext cx="1066800" cy="12308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97FEC665-0B8B-7E74-AD49-D2AFAC8D4F22}"/>
                </a:ext>
              </a:extLst>
            </p:cNvPr>
            <p:cNvSpPr/>
            <p:nvPr/>
          </p:nvSpPr>
          <p:spPr>
            <a:xfrm>
              <a:off x="609600" y="666750"/>
              <a:ext cx="7543800" cy="533400"/>
            </a:xfrm>
            <a:prstGeom prst="rightArrow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7AF3F45-495E-4362-BF89-9A4BBF5CC7D7}"/>
                </a:ext>
              </a:extLst>
            </p:cNvPr>
            <p:cNvSpPr txBox="1"/>
            <p:nvPr/>
          </p:nvSpPr>
          <p:spPr>
            <a:xfrm>
              <a:off x="7188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4A726F-04D2-3860-DEAC-0A17410C1240}"/>
                </a:ext>
              </a:extLst>
            </p:cNvPr>
            <p:cNvSpPr txBox="1"/>
            <p:nvPr/>
          </p:nvSpPr>
          <p:spPr>
            <a:xfrm>
              <a:off x="3995457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AFAE40-2099-3781-2664-C7647C1E6127}"/>
                </a:ext>
              </a:extLst>
            </p:cNvPr>
            <p:cNvSpPr txBox="1"/>
            <p:nvPr/>
          </p:nvSpPr>
          <p:spPr>
            <a:xfrm>
              <a:off x="6862060" y="1200150"/>
              <a:ext cx="52400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2001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9AFDBF-AFC6-A303-6726-63B24E10C80B}"/>
                </a:ext>
              </a:extLst>
            </p:cNvPr>
            <p:cNvSpPr txBox="1"/>
            <p:nvPr/>
          </p:nvSpPr>
          <p:spPr>
            <a:xfrm>
              <a:off x="475770" y="161150"/>
              <a:ext cx="1295204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Ethernet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Invented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4ED9B8-1ACB-A7BE-CF49-7C9EE0B660F3}"/>
                </a:ext>
              </a:extLst>
            </p:cNvPr>
            <p:cNvSpPr txBox="1"/>
            <p:nvPr/>
          </p:nvSpPr>
          <p:spPr>
            <a:xfrm>
              <a:off x="6665775" y="161151"/>
              <a:ext cx="104531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MEF WAN 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4AF956-1AF7-8073-1D8A-FEE7B01F75D7}"/>
                </a:ext>
              </a:extLst>
            </p:cNvPr>
            <p:cNvSpPr txBox="1"/>
            <p:nvPr/>
          </p:nvSpPr>
          <p:spPr>
            <a:xfrm>
              <a:off x="3648739" y="191184"/>
              <a:ext cx="1465525" cy="4631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IEEE 802.3 LAN</a:t>
              </a:r>
            </a:p>
            <a:p>
              <a:pPr algn="ctr"/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Standards</a:t>
              </a:r>
            </a:p>
          </p:txBody>
        </p:sp>
        <p:pic>
          <p:nvPicPr>
            <p:cNvPr id="12" name="Picture 11" descr="Diagram&#10;&#10;Description automatically generated">
              <a:extLst>
                <a:ext uri="{FF2B5EF4-FFF2-40B4-BE49-F238E27FC236}">
                  <a16:creationId xmlns:a16="http://schemas.microsoft.com/office/drawing/2014/main" id="{F091C6C8-691D-27F3-641E-DEFF8F950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4400" y="2827161"/>
              <a:ext cx="1143000" cy="81139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C67AF2-69C7-31C1-B2DB-D92716B5E32F}"/>
                </a:ext>
              </a:extLst>
            </p:cNvPr>
            <p:cNvGrpSpPr/>
            <p:nvPr/>
          </p:nvGrpSpPr>
          <p:grpSpPr>
            <a:xfrm>
              <a:off x="3124200" y="2724150"/>
              <a:ext cx="2133600" cy="1230869"/>
              <a:chOff x="3124200" y="2724150"/>
              <a:chExt cx="2133600" cy="123086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0C0F4C92-B66B-9516-CF61-9EA186852134}"/>
                  </a:ext>
                </a:extLst>
              </p:cNvPr>
              <p:cNvSpPr/>
              <p:nvPr/>
            </p:nvSpPr>
            <p:spPr>
              <a:xfrm>
                <a:off x="31242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15" name="Picture 14" descr="Diagram&#10;&#10;Description automatically generated">
                <a:extLst>
                  <a:ext uri="{FF2B5EF4-FFF2-40B4-BE49-F238E27FC236}">
                    <a16:creationId xmlns:a16="http://schemas.microsoft.com/office/drawing/2014/main" id="{3E50CFDF-C896-599B-A902-33EC85835F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3405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5A342FB2-BA13-92E8-AB54-ABD96F5576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87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17" name="Picture 16" descr="Diagram&#10;&#10;Description automatically generated">
                <a:extLst>
                  <a:ext uri="{FF2B5EF4-FFF2-40B4-BE49-F238E27FC236}">
                    <a16:creationId xmlns:a16="http://schemas.microsoft.com/office/drawing/2014/main" id="{B6ABD508-4BB0-E9A9-973B-89764ADF4E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2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18" name="Picture 17" descr="Diagram&#10;&#10;Description automatically generated">
                <a:extLst>
                  <a:ext uri="{FF2B5EF4-FFF2-40B4-BE49-F238E27FC236}">
                    <a16:creationId xmlns:a16="http://schemas.microsoft.com/office/drawing/2014/main" id="{8E888EDC-D6DA-78C2-9153-4C3934743B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4931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B2B15FB6-F2E6-AE52-A84B-DD0AC6D8C1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700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261A031-2487-0D8E-E50A-EA8FE156CDA4}"/>
                  </a:ext>
                </a:extLst>
              </p:cNvPr>
              <p:cNvCxnSpPr>
                <a:cxnSpLocks/>
                <a:stCxn id="17" idx="0"/>
              </p:cNvCxnSpPr>
              <p:nvPr/>
            </p:nvCxnSpPr>
            <p:spPr>
              <a:xfrm flipH="1" flipV="1">
                <a:off x="39931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DD6DAC63-9275-5599-8E20-EEF426189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52966" y="3050872"/>
                <a:ext cx="495234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BDA2072-0A42-DB73-5E5D-20DF5A27069D}"/>
                  </a:ext>
                </a:extLst>
              </p:cNvPr>
              <p:cNvSpPr txBox="1"/>
              <p:nvPr/>
            </p:nvSpPr>
            <p:spPr>
              <a:xfrm>
                <a:off x="4507523" y="2848456"/>
                <a:ext cx="412107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Hub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47C52A5-FFA9-FE3E-B32D-A9D691103B17}"/>
                </a:ext>
              </a:extLst>
            </p:cNvPr>
            <p:cNvGrpSpPr/>
            <p:nvPr/>
          </p:nvGrpSpPr>
          <p:grpSpPr>
            <a:xfrm>
              <a:off x="6019800" y="2724150"/>
              <a:ext cx="2133600" cy="1230869"/>
              <a:chOff x="5943600" y="2724150"/>
              <a:chExt cx="2133600" cy="1230869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D3C3197E-93FF-AD65-A09F-2DE3EB32CC04}"/>
                  </a:ext>
                </a:extLst>
              </p:cNvPr>
              <p:cNvSpPr/>
              <p:nvPr/>
            </p:nvSpPr>
            <p:spPr>
              <a:xfrm>
                <a:off x="5943600" y="2724150"/>
                <a:ext cx="2133600" cy="1230869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pic>
            <p:nvPicPr>
              <p:cNvPr id="25" name="Picture 24" descr="Diagram&#10;&#10;Description automatically generated">
                <a:extLst>
                  <a:ext uri="{FF2B5EF4-FFF2-40B4-BE49-F238E27FC236}">
                    <a16:creationId xmlns:a16="http://schemas.microsoft.com/office/drawing/2014/main" id="{4E7F2C2A-2FEC-397A-8F4D-43F79B58C4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159922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6" name="Picture 25" descr="Diagram&#10;&#10;Description automatically generated">
                <a:extLst>
                  <a:ext uri="{FF2B5EF4-FFF2-40B4-BE49-F238E27FC236}">
                    <a16:creationId xmlns:a16="http://schemas.microsoft.com/office/drawing/2014/main" id="{5FCBCCFA-59E7-390E-2369-2649E0FAC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48190" y="2923038"/>
                <a:ext cx="552710" cy="170444"/>
              </a:xfrm>
              <a:prstGeom prst="rect">
                <a:avLst/>
              </a:prstGeom>
            </p:spPr>
          </p:pic>
          <p:pic>
            <p:nvPicPr>
              <p:cNvPr id="27" name="Picture 26" descr="Diagram&#10;&#10;Description automatically generated">
                <a:extLst>
                  <a:ext uri="{FF2B5EF4-FFF2-40B4-BE49-F238E27FC236}">
                    <a16:creationId xmlns:a16="http://schemas.microsoft.com/office/drawing/2014/main" id="{1E0DB6EA-0D3A-299D-181B-5F02B1FDA9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748681" y="3401698"/>
                <a:ext cx="523437" cy="245105"/>
              </a:xfrm>
              <a:prstGeom prst="rect">
                <a:avLst/>
              </a:prstGeom>
            </p:spPr>
          </p:pic>
          <p:pic>
            <p:nvPicPr>
              <p:cNvPr id="28" name="Picture 27" descr="Diagram&#10;&#10;Description automatically generated">
                <a:extLst>
                  <a:ext uri="{FF2B5EF4-FFF2-40B4-BE49-F238E27FC236}">
                    <a16:creationId xmlns:a16="http://schemas.microsoft.com/office/drawing/2014/main" id="{C481DB5A-798E-00B7-EAD4-F476723F5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312533" y="3393446"/>
                <a:ext cx="523437" cy="24510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CA7C1A0-572B-1424-8518-4852CFD525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9471" y="3008260"/>
                <a:ext cx="226549" cy="393438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7D3B872-238E-0FE2-1458-79211E0C82A4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 flipH="1" flipV="1">
                <a:off x="6812524" y="3050872"/>
                <a:ext cx="197876" cy="350826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A129E95-2D0C-CB3F-57EA-08FCF74ED580}"/>
                  </a:ext>
                </a:extLst>
              </p:cNvPr>
              <p:cNvCxnSpPr>
                <a:cxnSpLocks/>
                <a:stCxn id="28" idx="0"/>
              </p:cNvCxnSpPr>
              <p:nvPr/>
            </p:nvCxnSpPr>
            <p:spPr>
              <a:xfrm flipH="1" flipV="1">
                <a:off x="6972366" y="3050872"/>
                <a:ext cx="601886" cy="342574"/>
              </a:xfrm>
              <a:prstGeom prst="line">
                <a:avLst/>
              </a:prstGeom>
              <a:ln w="57150" cap="sq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31CD862-6955-AA4A-C51F-D6F6256DC41A}"/>
                  </a:ext>
                </a:extLst>
              </p:cNvPr>
              <p:cNvSpPr txBox="1"/>
              <p:nvPr/>
            </p:nvSpPr>
            <p:spPr>
              <a:xfrm>
                <a:off x="7326923" y="2848456"/>
                <a:ext cx="610828" cy="223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Switch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00A3C1B-96E1-E58E-2F8D-4DE65E6D872F}"/>
                </a:ext>
              </a:extLst>
            </p:cNvPr>
            <p:cNvSpPr txBox="1"/>
            <p:nvPr/>
          </p:nvSpPr>
          <p:spPr>
            <a:xfrm>
              <a:off x="574431" y="2247030"/>
              <a:ext cx="1797371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1973 to early 1980s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3EA6AD-307B-F2FF-B327-D925D3CD13A4}"/>
                </a:ext>
              </a:extLst>
            </p:cNvPr>
            <p:cNvSpPr txBox="1"/>
            <p:nvPr/>
          </p:nvSpPr>
          <p:spPr>
            <a:xfrm>
              <a:off x="3788092" y="2247030"/>
              <a:ext cx="623369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1980s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E83B91-7628-E7A6-3DC0-102D102866A5}"/>
                </a:ext>
              </a:extLst>
            </p:cNvPr>
            <p:cNvSpPr txBox="1"/>
            <p:nvPr/>
          </p:nvSpPr>
          <p:spPr>
            <a:xfrm>
              <a:off x="6129216" y="2247030"/>
              <a:ext cx="1939718" cy="2573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1990s to present day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52809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E95C1-D990-2D20-6207-392F61C9C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Popular Ethernet Physical Layers</a:t>
            </a:r>
          </a:p>
        </p:txBody>
      </p:sp>
      <p:graphicFrame>
        <p:nvGraphicFramePr>
          <p:cNvPr id="4" name="Group 2">
            <a:extLst>
              <a:ext uri="{FF2B5EF4-FFF2-40B4-BE49-F238E27FC236}">
                <a16:creationId xmlns:a16="http://schemas.microsoft.com/office/drawing/2014/main" id="{ACEA1A13-B600-6D12-B612-233406A9BA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105982"/>
              </p:ext>
            </p:extLst>
          </p:nvPr>
        </p:nvGraphicFramePr>
        <p:xfrm>
          <a:off x="3015205" y="2555353"/>
          <a:ext cx="11904562" cy="6496049"/>
        </p:xfrm>
        <a:graphic>
          <a:graphicData uri="http://schemas.openxmlformats.org/drawingml/2006/table">
            <a:tbl>
              <a:tblPr/>
              <a:tblGrid>
                <a:gridCol w="36495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9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95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1690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Standard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Length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Cable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3, 4,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7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100BASE-TX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1000BASE-SX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MMF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1000BASE-LX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SMF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5535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1000BASE-T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 m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Cat 5e, 6, 7 UTP</a:t>
                      </a: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82216" marR="82216" marT="41108" marB="41108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359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AC18-EDED-9C39-8B32-F35C197C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Typical Ethernet 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CACCC-CE1D-B1D3-6BAC-C3749D19D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Most devices use a standard Ethernet chipset and use twisted pair connections</a:t>
            </a:r>
          </a:p>
          <a:p>
            <a:r>
              <a:rPr lang="en-US"/>
              <a:t>Autosensing selects speed between 10, 100 and 1000 Mbps</a:t>
            </a:r>
          </a:p>
          <a:p>
            <a:r>
              <a:rPr lang="en-US"/>
              <a:t>Connections go from the desk to a patch panel or switch </a:t>
            </a:r>
          </a:p>
          <a:p>
            <a:pPr lvl="1"/>
            <a:r>
              <a:rPr lang="en-US"/>
              <a:t>Allows different speeds on its ports</a:t>
            </a:r>
          </a:p>
          <a:p>
            <a:pPr lvl="1"/>
            <a:r>
              <a:rPr lang="en-US"/>
              <a:t>Provides the ability to have older devices in the same LAN as newer ones, such an old laser printer that only supports 100 Mbps</a:t>
            </a:r>
          </a:p>
          <a:p>
            <a:r>
              <a:rPr lang="en-US"/>
              <a:t>Switches can be interconnected</a:t>
            </a:r>
          </a:p>
          <a:p>
            <a:pPr lvl="1"/>
            <a:r>
              <a:rPr lang="en-US"/>
              <a:t>Twisted pair if close and on the same floor</a:t>
            </a:r>
          </a:p>
          <a:p>
            <a:pPr lvl="1"/>
            <a:r>
              <a:rPr lang="en-US"/>
              <a:t>Optical fiber used when further apart or on different floors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 descr="A picture containing cable&#10;&#10;Description automatically generated">
            <a:extLst>
              <a:ext uri="{FF2B5EF4-FFF2-40B4-BE49-F238E27FC236}">
                <a16:creationId xmlns:a16="http://schemas.microsoft.com/office/drawing/2014/main" id="{A3FE0BED-CF04-F523-B3C1-3E565E610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5760700" y="8010185"/>
            <a:ext cx="2540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42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7" name="Rectangle 6156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" y="0"/>
            <a:ext cx="18287998" cy="10287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C5EAD8-7F7D-9178-2A32-83FEAD46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5549" y="914400"/>
            <a:ext cx="6400800" cy="2027208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Structured Cabling</a:t>
            </a:r>
          </a:p>
        </p:txBody>
      </p:sp>
      <p:pic>
        <p:nvPicPr>
          <p:cNvPr id="6152" name="Picture 8" descr="A group of men working on a computer&#10;&#10;Description automatically generated with low confidence">
            <a:extLst>
              <a:ext uri="{FF2B5EF4-FFF2-40B4-BE49-F238E27FC236}">
                <a16:creationId xmlns:a16="http://schemas.microsoft.com/office/drawing/2014/main" id="{593F2139-6210-7432-B4EA-2D2FC21E3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" y="1"/>
            <a:ext cx="5543549" cy="10287002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BFE3A1-E933-32EB-4F9A-F11A75B31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8449" y="3221035"/>
            <a:ext cx="5715000" cy="6151563"/>
          </a:xfrm>
        </p:spPr>
        <p:txBody>
          <a:bodyPr>
            <a:normAutofit/>
          </a:bodyPr>
          <a:lstStyle/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Which cabling job is better? 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might the cabling say about the IT team?</a:t>
            </a:r>
          </a:p>
          <a:p>
            <a:r>
              <a:rPr lang="en-US" sz="3000">
                <a:solidFill>
                  <a:schemeClr val="tx1">
                    <a:lumMod val="85000"/>
                    <a:lumOff val="15000"/>
                  </a:schemeClr>
                </a:solidFill>
              </a:rPr>
              <a:t>What do you see in the banks?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F053C1D6-9BB3-2457-85CD-5D3E2E2E7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 bwMode="auto">
          <a:xfrm>
            <a:off x="12870700" y="10"/>
            <a:ext cx="5417300" cy="10286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54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6527" name="Rectangle 15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The Big Picture</a:t>
            </a:r>
          </a:p>
        </p:txBody>
      </p:sp>
      <p:sp>
        <p:nvSpPr>
          <p:cNvPr id="3776528" name="Rectangle 16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5845598"/>
      </p:ext>
    </p:extLst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F61A01-D6CA-1B47-BAA7-69ACCC921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Frame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9447E9B-BB27-174C-98C1-05C9F1795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Ethernet LANs allow any device on the LAN to talk to any other device on the LAN (any-to-any)</a:t>
            </a:r>
          </a:p>
          <a:p>
            <a:r>
              <a:rPr lang="en-US"/>
              <a:t>Addresses are needed to identify who the information is for</a:t>
            </a:r>
          </a:p>
          <a:p>
            <a:r>
              <a:rPr lang="en-US"/>
              <a:t>Ethernet frames include an address (referred to as the MAC address)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r>
              <a:rPr lang="en-US"/>
              <a:t>MAC address is assigned by device manufacturer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3F9146-FF0B-7B44-83EC-0A9B2512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" y="9534526"/>
            <a:ext cx="4114800" cy="547688"/>
          </a:xfrm>
        </p:spPr>
        <p:txBody>
          <a:bodyPr/>
          <a:lstStyle/>
          <a:p>
            <a:pPr algn="l"/>
            <a:fld id="{E12D0507-9F86-7A45-BE8E-43760B9F92AA}" type="slidenum">
              <a:rPr lang="en-US" smtClean="0"/>
              <a:pPr algn="l"/>
              <a:t>60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4FFF69F-C3B3-1E4B-9B8A-6FCCB0899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" y="6129627"/>
            <a:ext cx="15544800" cy="19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445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063289" cy="1519167"/>
          </a:xfr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 all the devices in the branch need to be able to see one another? </a:t>
            </a:r>
          </a:p>
          <a:p>
            <a:pPr algn="l"/>
            <a:r>
              <a:rPr lang="en-US" sz="2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Should we create multiple zones (LANs) to separate devices/functions?</a:t>
            </a:r>
          </a:p>
        </p:txBody>
      </p:sp>
    </p:spTree>
    <p:extLst>
      <p:ext uri="{BB962C8B-B14F-4D97-AF65-F5344CB8AC3E}">
        <p14:creationId xmlns:p14="http://schemas.microsoft.com/office/powerpoint/2010/main" val="21192861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F416F-3744-E727-037A-665FB5BB3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Multiple LAN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BD94ED-D48B-64F0-954D-3DC817D19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Allows traffic segmentation, for example data and voice</a:t>
            </a:r>
          </a:p>
          <a:p>
            <a:r>
              <a:rPr lang="en-US"/>
              <a:t>Simplest way to create multiple LANs (networks) is to have separate physical networks, requires</a:t>
            </a:r>
          </a:p>
          <a:p>
            <a:pPr lvl="1"/>
            <a:r>
              <a:rPr lang="en-US"/>
              <a:t>Multiple cable drops to the desk</a:t>
            </a:r>
          </a:p>
          <a:p>
            <a:pPr lvl="1"/>
            <a:r>
              <a:rPr lang="en-US"/>
              <a:t>Switches for each LAN</a:t>
            </a:r>
          </a:p>
          <a:p>
            <a:pPr lvl="1"/>
            <a:r>
              <a:rPr lang="en-US"/>
              <a:t>Separate inter-switch (trunk) connections for each LAN</a:t>
            </a:r>
          </a:p>
          <a:p>
            <a:r>
              <a:rPr lang="en-US"/>
              <a:t>Note each LAN (network) will have its own block of IP addresses assigned to it, more on this later</a:t>
            </a:r>
          </a:p>
          <a:p>
            <a:r>
              <a:rPr lang="en-US"/>
              <a:t>What if we could use one infrastructure and create multiple </a:t>
            </a:r>
            <a:r>
              <a:rPr lang="en-US" i="1"/>
              <a:t>logical</a:t>
            </a:r>
            <a:r>
              <a:rPr lang="en-US"/>
              <a:t> LANs to create separate segments?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551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42" name="Oval 2"/>
          <p:cNvSpPr>
            <a:spLocks noChangeArrowheads="1"/>
          </p:cNvSpPr>
          <p:nvPr/>
        </p:nvSpPr>
        <p:spPr bwMode="auto">
          <a:xfrm>
            <a:off x="2483645" y="2052640"/>
            <a:ext cx="6660356" cy="7653338"/>
          </a:xfrm>
          <a:prstGeom prst="ellipse">
            <a:avLst/>
          </a:prstGeom>
          <a:gradFill flip="none" rotWithShape="1">
            <a:gsLst>
              <a:gs pos="0">
                <a:srgbClr val="336699">
                  <a:gamma/>
                  <a:tint val="0"/>
                  <a:invGamma/>
                  <a:alpha val="75000"/>
                </a:srgbClr>
              </a:gs>
              <a:gs pos="100000">
                <a:srgbClr val="336699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1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Personnel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853443" name="Oval 3"/>
          <p:cNvSpPr>
            <a:spLocks noChangeArrowheads="1"/>
          </p:cNvSpPr>
          <p:nvPr/>
        </p:nvSpPr>
        <p:spPr bwMode="auto">
          <a:xfrm>
            <a:off x="9144000" y="2052640"/>
            <a:ext cx="6660357" cy="7653338"/>
          </a:xfrm>
          <a:prstGeom prst="ellipse">
            <a:avLst/>
          </a:prstGeom>
          <a:gradFill flip="none" rotWithShape="1">
            <a:gsLst>
              <a:gs pos="0">
                <a:srgbClr val="CC0000">
                  <a:gamma/>
                  <a:tint val="0"/>
                  <a:invGamma/>
                </a:srgbClr>
              </a:gs>
              <a:gs pos="100000">
                <a:srgbClr val="CC0000"/>
              </a:gs>
            </a:gsLst>
            <a:path path="circle">
              <a:fillToRect l="50000" t="50000" r="50000" b="50000"/>
            </a:path>
            <a:tileRect/>
          </a:gradFill>
          <a:ln w="28575" algn="ctr">
            <a:noFill/>
            <a:round/>
            <a:headEnd/>
            <a:tailEnd/>
          </a:ln>
          <a:effectLst/>
        </p:spPr>
        <p:txBody>
          <a:bodyPr wrap="none" lIns="153933" tIns="76970" rIns="153933" bIns="76970" anchorCtr="1"/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33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VLAN 2</a:t>
            </a:r>
          </a:p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7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Engineering</a:t>
            </a:r>
            <a:endParaRPr lang="en-US" sz="3300">
              <a:solidFill>
                <a:srgbClr val="0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7346158" y="3287267"/>
            <a:ext cx="3155156" cy="1585409"/>
            <a:chOff x="1891" y="1732"/>
            <a:chExt cx="1179" cy="592"/>
          </a:xfrm>
        </p:grpSpPr>
        <p:pic>
          <p:nvPicPr>
            <p:cNvPr id="1853445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891" y="1732"/>
              <a:ext cx="1179" cy="592"/>
            </a:xfrm>
            <a:prstGeom prst="rect">
              <a:avLst/>
            </a:prstGeom>
            <a:noFill/>
          </p:spPr>
        </p:pic>
        <p:sp>
          <p:nvSpPr>
            <p:cNvPr id="1853446" name="Text Box 6"/>
            <p:cNvSpPr txBox="1">
              <a:spLocks noChangeArrowheads="1"/>
            </p:cNvSpPr>
            <p:nvPr/>
          </p:nvSpPr>
          <p:spPr bwMode="auto">
            <a:xfrm>
              <a:off x="2289" y="1831"/>
              <a:ext cx="422" cy="196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3906" tIns="76956" rIns="153906" bIns="76956">
              <a:spAutoFit/>
            </a:bodyPr>
            <a:lstStyle/>
            <a:p>
              <a:pPr algn="ctr" defTabSz="154067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FFFFFF"/>
                  </a:solidFill>
                  <a:ea typeface="ヒラギノ角ゴ Pro W3" pitchFamily="16" charset="-128"/>
                  <a:cs typeface="Arial" charset="0"/>
                </a:rPr>
                <a:t>Switch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8229509" y="4406785"/>
            <a:ext cx="959645" cy="462087"/>
            <a:chOff x="2478" y="1474"/>
            <a:chExt cx="403" cy="549"/>
          </a:xfrm>
        </p:grpSpPr>
        <p:sp>
          <p:nvSpPr>
            <p:cNvPr id="1853448" name="Rectangle 8"/>
            <p:cNvSpPr>
              <a:spLocks noChangeArrowheads="1"/>
            </p:cNvSpPr>
            <p:nvPr/>
          </p:nvSpPr>
          <p:spPr bwMode="auto">
            <a:xfrm>
              <a:off x="2478" y="1475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49" name="Rectangle 9"/>
            <p:cNvSpPr>
              <a:spLocks noChangeArrowheads="1"/>
            </p:cNvSpPr>
            <p:nvPr/>
          </p:nvSpPr>
          <p:spPr bwMode="auto">
            <a:xfrm>
              <a:off x="2549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0" name="Rectangle 10"/>
            <p:cNvSpPr>
              <a:spLocks noChangeArrowheads="1"/>
            </p:cNvSpPr>
            <p:nvPr/>
          </p:nvSpPr>
          <p:spPr bwMode="auto">
            <a:xfrm>
              <a:off x="2621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1" name="Rectangle 11"/>
            <p:cNvSpPr>
              <a:spLocks noChangeArrowheads="1"/>
            </p:cNvSpPr>
            <p:nvPr/>
          </p:nvSpPr>
          <p:spPr bwMode="auto">
            <a:xfrm>
              <a:off x="2693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2" name="Rectangle 12"/>
            <p:cNvSpPr>
              <a:spLocks noChangeArrowheads="1"/>
            </p:cNvSpPr>
            <p:nvPr/>
          </p:nvSpPr>
          <p:spPr bwMode="auto">
            <a:xfrm>
              <a:off x="2767" y="1474"/>
              <a:ext cx="42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3" name="Rectangle 13"/>
            <p:cNvSpPr>
              <a:spLocks noChangeArrowheads="1"/>
            </p:cNvSpPr>
            <p:nvPr/>
          </p:nvSpPr>
          <p:spPr bwMode="auto">
            <a:xfrm>
              <a:off x="2838" y="1474"/>
              <a:ext cx="43" cy="548"/>
            </a:xfrm>
            <a:prstGeom prst="rect">
              <a:avLst/>
            </a:prstGeom>
            <a:solidFill>
              <a:srgbClr val="336699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grpSp>
        <p:nvGrpSpPr>
          <p:cNvPr id="4" name="Group 14"/>
          <p:cNvGrpSpPr>
            <a:grpSpLocks/>
          </p:cNvGrpSpPr>
          <p:nvPr/>
        </p:nvGrpSpPr>
        <p:grpSpPr bwMode="auto">
          <a:xfrm>
            <a:off x="9277260" y="4408626"/>
            <a:ext cx="1143000" cy="463524"/>
            <a:chOff x="2912" y="1442"/>
            <a:chExt cx="480" cy="614"/>
          </a:xfrm>
        </p:grpSpPr>
        <p:sp>
          <p:nvSpPr>
            <p:cNvPr id="1853455" name="Rectangle 15"/>
            <p:cNvSpPr>
              <a:spLocks noChangeArrowheads="1"/>
            </p:cNvSpPr>
            <p:nvPr/>
          </p:nvSpPr>
          <p:spPr bwMode="auto">
            <a:xfrm>
              <a:off x="2985" y="1443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6" name="Rectangle 16"/>
            <p:cNvSpPr>
              <a:spLocks noChangeArrowheads="1"/>
            </p:cNvSpPr>
            <p:nvPr/>
          </p:nvSpPr>
          <p:spPr bwMode="auto">
            <a:xfrm>
              <a:off x="3058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7" name="Rectangle 17"/>
            <p:cNvSpPr>
              <a:spLocks noChangeArrowheads="1"/>
            </p:cNvSpPr>
            <p:nvPr/>
          </p:nvSpPr>
          <p:spPr bwMode="auto">
            <a:xfrm>
              <a:off x="3130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8" name="Rectangle 18"/>
            <p:cNvSpPr>
              <a:spLocks noChangeArrowheads="1"/>
            </p:cNvSpPr>
            <p:nvPr/>
          </p:nvSpPr>
          <p:spPr bwMode="auto">
            <a:xfrm>
              <a:off x="3204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59" name="Rectangle 19"/>
            <p:cNvSpPr>
              <a:spLocks noChangeArrowheads="1"/>
            </p:cNvSpPr>
            <p:nvPr/>
          </p:nvSpPr>
          <p:spPr bwMode="auto">
            <a:xfrm>
              <a:off x="3276" y="1444"/>
              <a:ext cx="42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0" name="Rectangle 20"/>
            <p:cNvSpPr>
              <a:spLocks noChangeArrowheads="1"/>
            </p:cNvSpPr>
            <p:nvPr/>
          </p:nvSpPr>
          <p:spPr bwMode="auto">
            <a:xfrm>
              <a:off x="3349" y="1444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  <p:sp>
          <p:nvSpPr>
            <p:cNvPr id="1853461" name="Rectangle 21"/>
            <p:cNvSpPr>
              <a:spLocks noChangeArrowheads="1"/>
            </p:cNvSpPr>
            <p:nvPr/>
          </p:nvSpPr>
          <p:spPr bwMode="auto">
            <a:xfrm>
              <a:off x="2912" y="1442"/>
              <a:ext cx="43" cy="612"/>
            </a:xfrm>
            <a:prstGeom prst="rect">
              <a:avLst/>
            </a:prstGeom>
            <a:solidFill>
              <a:srgbClr val="CC0000"/>
            </a:solidFill>
            <a:ln w="28575" algn="ctr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1853462" name="Line 22"/>
          <p:cNvSpPr>
            <a:spLocks noChangeShapeType="1"/>
          </p:cNvSpPr>
          <p:nvPr/>
        </p:nvSpPr>
        <p:spPr bwMode="auto">
          <a:xfrm flipH="1" flipV="1">
            <a:off x="9467849" y="4617244"/>
            <a:ext cx="476250" cy="14406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3" name="Line 23"/>
          <p:cNvSpPr>
            <a:spLocks noChangeShapeType="1"/>
          </p:cNvSpPr>
          <p:nvPr/>
        </p:nvSpPr>
        <p:spPr bwMode="auto">
          <a:xfrm flipH="1" flipV="1">
            <a:off x="9820274" y="4591051"/>
            <a:ext cx="1724025" cy="146684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4" name="Line 24"/>
          <p:cNvSpPr>
            <a:spLocks noChangeShapeType="1"/>
          </p:cNvSpPr>
          <p:nvPr/>
        </p:nvSpPr>
        <p:spPr bwMode="auto">
          <a:xfrm flipH="1" flipV="1">
            <a:off x="9989344" y="4579144"/>
            <a:ext cx="3383756" cy="147875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65" name="Line 25"/>
          <p:cNvSpPr>
            <a:spLocks noChangeShapeType="1"/>
          </p:cNvSpPr>
          <p:nvPr/>
        </p:nvSpPr>
        <p:spPr bwMode="auto">
          <a:xfrm flipH="1" flipV="1">
            <a:off x="10322719" y="4600576"/>
            <a:ext cx="4536281" cy="14573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66" name="Picture 2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0297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7" name="Picture 2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6299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8" name="Picture 2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23444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69" name="Picture 2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3963390" y="5858008"/>
            <a:ext cx="1555841" cy="1276349"/>
          </a:xfrm>
          <a:prstGeom prst="rect">
            <a:avLst/>
          </a:prstGeom>
          <a:noFill/>
        </p:spPr>
      </p:pic>
      <p:sp>
        <p:nvSpPr>
          <p:cNvPr id="1853470" name="Text Box 30"/>
          <p:cNvSpPr txBox="1">
            <a:spLocks noChangeArrowheads="1"/>
          </p:cNvSpPr>
          <p:nvPr/>
        </p:nvSpPr>
        <p:spPr bwMode="auto">
          <a:xfrm>
            <a:off x="9720710" y="6100764"/>
            <a:ext cx="504836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71" name="Text Box 31"/>
          <p:cNvSpPr txBox="1">
            <a:spLocks noChangeArrowheads="1"/>
          </p:cNvSpPr>
          <p:nvPr/>
        </p:nvSpPr>
        <p:spPr bwMode="auto">
          <a:xfrm>
            <a:off x="11318105" y="6100764"/>
            <a:ext cx="493615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</a:t>
            </a:r>
          </a:p>
        </p:txBody>
      </p:sp>
      <p:sp>
        <p:nvSpPr>
          <p:cNvPr id="1853472" name="Text Box 32"/>
          <p:cNvSpPr txBox="1">
            <a:spLocks noChangeArrowheads="1"/>
          </p:cNvSpPr>
          <p:nvPr/>
        </p:nvSpPr>
        <p:spPr bwMode="auto">
          <a:xfrm>
            <a:off x="13031589" y="6100764"/>
            <a:ext cx="544912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</a:t>
            </a:r>
          </a:p>
        </p:txBody>
      </p:sp>
      <p:sp>
        <p:nvSpPr>
          <p:cNvPr id="1853473" name="Text Box 33"/>
          <p:cNvSpPr txBox="1">
            <a:spLocks noChangeArrowheads="1"/>
          </p:cNvSpPr>
          <p:nvPr/>
        </p:nvSpPr>
        <p:spPr bwMode="auto">
          <a:xfrm>
            <a:off x="14673120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H</a:t>
            </a:r>
          </a:p>
        </p:txBody>
      </p:sp>
      <p:sp>
        <p:nvSpPr>
          <p:cNvPr id="1853474" name="Rectangle 34"/>
          <p:cNvSpPr>
            <a:spLocks noGrp="1" noChangeArrowheads="1"/>
          </p:cNvSpPr>
          <p:nvPr>
            <p:ph type="title"/>
          </p:nvPr>
        </p:nvSpPr>
        <p:spPr>
          <a:xfrm>
            <a:off x="1030991" y="322658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Virtual LANs (VLANs)</a:t>
            </a:r>
          </a:p>
        </p:txBody>
      </p:sp>
      <p:sp>
        <p:nvSpPr>
          <p:cNvPr id="61" name="Slide Number Placeholder 60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1853475" name="Line 35"/>
          <p:cNvSpPr>
            <a:spLocks noChangeShapeType="1"/>
          </p:cNvSpPr>
          <p:nvPr/>
        </p:nvSpPr>
        <p:spPr bwMode="auto">
          <a:xfrm flipH="1">
            <a:off x="3314700" y="4600577"/>
            <a:ext cx="4926807" cy="157162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6" name="Line 36"/>
          <p:cNvSpPr>
            <a:spLocks noChangeShapeType="1"/>
          </p:cNvSpPr>
          <p:nvPr/>
        </p:nvSpPr>
        <p:spPr bwMode="auto">
          <a:xfrm flipH="1">
            <a:off x="5029199" y="4605339"/>
            <a:ext cx="3400425" cy="145256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7" name="Line 37"/>
          <p:cNvSpPr>
            <a:spLocks noChangeShapeType="1"/>
          </p:cNvSpPr>
          <p:nvPr/>
        </p:nvSpPr>
        <p:spPr bwMode="auto">
          <a:xfrm flipH="1">
            <a:off x="6857999" y="4583907"/>
            <a:ext cx="1728788" cy="14739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1853478" name="Line 38"/>
          <p:cNvSpPr>
            <a:spLocks noChangeShapeType="1"/>
          </p:cNvSpPr>
          <p:nvPr/>
        </p:nvSpPr>
        <p:spPr bwMode="auto">
          <a:xfrm flipH="1">
            <a:off x="8458199" y="4598194"/>
            <a:ext cx="654845" cy="1459706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7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1853479" name="Picture 39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514600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0" name="Picture 4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981829" y="5857235"/>
            <a:ext cx="1557723" cy="1277892"/>
          </a:xfrm>
          <a:prstGeom prst="rect">
            <a:avLst/>
          </a:prstGeom>
          <a:noFill/>
        </p:spPr>
      </p:pic>
      <p:pic>
        <p:nvPicPr>
          <p:cNvPr id="1853481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543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82" name="Text Box 42"/>
          <p:cNvSpPr txBox="1">
            <a:spLocks noChangeArrowheads="1"/>
          </p:cNvSpPr>
          <p:nvPr/>
        </p:nvSpPr>
        <p:spPr bwMode="auto">
          <a:xfrm>
            <a:off x="3200000" y="6100764"/>
            <a:ext cx="51605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</a:t>
            </a:r>
          </a:p>
        </p:txBody>
      </p:sp>
      <p:sp>
        <p:nvSpPr>
          <p:cNvPr id="1853483" name="Text Box 43"/>
          <p:cNvSpPr txBox="1">
            <a:spLocks noChangeArrowheads="1"/>
          </p:cNvSpPr>
          <p:nvPr/>
        </p:nvSpPr>
        <p:spPr bwMode="auto">
          <a:xfrm>
            <a:off x="6668013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</a:t>
            </a:r>
          </a:p>
        </p:txBody>
      </p:sp>
      <p:sp>
        <p:nvSpPr>
          <p:cNvPr id="1853484" name="Text Box 44"/>
          <p:cNvSpPr txBox="1">
            <a:spLocks noChangeArrowheads="1"/>
          </p:cNvSpPr>
          <p:nvPr/>
        </p:nvSpPr>
        <p:spPr bwMode="auto">
          <a:xfrm>
            <a:off x="8205645" y="6100764"/>
            <a:ext cx="533690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</a:t>
            </a:r>
          </a:p>
        </p:txBody>
      </p:sp>
      <p:sp>
        <p:nvSpPr>
          <p:cNvPr id="1853494" name="Text Box 54"/>
          <p:cNvSpPr txBox="1">
            <a:spLocks noChangeArrowheads="1"/>
          </p:cNvSpPr>
          <p:nvPr/>
        </p:nvSpPr>
        <p:spPr bwMode="auto">
          <a:xfrm>
            <a:off x="6935428" y="9372601"/>
            <a:ext cx="4145687" cy="52322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Separates End Systems</a:t>
            </a:r>
          </a:p>
        </p:txBody>
      </p:sp>
      <p:pic>
        <p:nvPicPr>
          <p:cNvPr id="1853495" name="Picture 5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114800" y="5857235"/>
            <a:ext cx="1557723" cy="1277892"/>
          </a:xfrm>
          <a:prstGeom prst="rect">
            <a:avLst/>
          </a:prstGeom>
          <a:noFill/>
        </p:spPr>
      </p:pic>
      <p:sp>
        <p:nvSpPr>
          <p:cNvPr id="1853496" name="Text Box 56"/>
          <p:cNvSpPr txBox="1">
            <a:spLocks noChangeArrowheads="1"/>
          </p:cNvSpPr>
          <p:nvPr/>
        </p:nvSpPr>
        <p:spPr bwMode="auto">
          <a:xfrm>
            <a:off x="4794591" y="6100764"/>
            <a:ext cx="527278" cy="5247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lIns="153933" tIns="76970" rIns="153933" bIns="7697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bg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</a:p>
        </p:txBody>
      </p:sp>
      <p:sp>
        <p:nvSpPr>
          <p:cNvPr id="1853497" name="Text Box 57"/>
          <p:cNvSpPr txBox="1">
            <a:spLocks noChangeArrowheads="1"/>
          </p:cNvSpPr>
          <p:nvPr/>
        </p:nvSpPr>
        <p:spPr bwMode="auto">
          <a:xfrm>
            <a:off x="3998120" y="6076952"/>
            <a:ext cx="2228850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8" name="Text Box 58"/>
          <p:cNvSpPr txBox="1">
            <a:spLocks noChangeArrowheads="1"/>
          </p:cNvSpPr>
          <p:nvPr/>
        </p:nvSpPr>
        <p:spPr bwMode="auto">
          <a:xfrm>
            <a:off x="3995738" y="6122195"/>
            <a:ext cx="217884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E</a:t>
            </a:r>
          </a:p>
        </p:txBody>
      </p:sp>
      <p:sp>
        <p:nvSpPr>
          <p:cNvPr id="1853499" name="Text Box 59"/>
          <p:cNvSpPr txBox="1">
            <a:spLocks noChangeArrowheads="1"/>
          </p:cNvSpPr>
          <p:nvPr/>
        </p:nvSpPr>
        <p:spPr bwMode="auto">
          <a:xfrm>
            <a:off x="3995738" y="6131720"/>
            <a:ext cx="2231232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500" name="Text Box 60"/>
          <p:cNvSpPr txBox="1">
            <a:spLocks noChangeArrowheads="1"/>
          </p:cNvSpPr>
          <p:nvPr/>
        </p:nvSpPr>
        <p:spPr bwMode="auto">
          <a:xfrm>
            <a:off x="3995738" y="6122195"/>
            <a:ext cx="2124075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 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</a:t>
            </a:r>
          </a:p>
        </p:txBody>
      </p:sp>
      <p:sp>
        <p:nvSpPr>
          <p:cNvPr id="1853485" name="Text Box 45"/>
          <p:cNvSpPr txBox="1">
            <a:spLocks noChangeArrowheads="1"/>
          </p:cNvSpPr>
          <p:nvPr/>
        </p:nvSpPr>
        <p:spPr bwMode="auto">
          <a:xfrm>
            <a:off x="7622383" y="3645695"/>
            <a:ext cx="2250281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6" name="Text Box 46"/>
          <p:cNvSpPr txBox="1">
            <a:spLocks noChangeArrowheads="1"/>
          </p:cNvSpPr>
          <p:nvPr/>
        </p:nvSpPr>
        <p:spPr bwMode="auto">
          <a:xfrm>
            <a:off x="7650957" y="3631408"/>
            <a:ext cx="2235993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7" name="Text Box 47"/>
          <p:cNvSpPr txBox="1">
            <a:spLocks noChangeArrowheads="1"/>
          </p:cNvSpPr>
          <p:nvPr/>
        </p:nvSpPr>
        <p:spPr bwMode="auto">
          <a:xfrm>
            <a:off x="7622382" y="3631408"/>
            <a:ext cx="226456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8" name="Text Box 48"/>
          <p:cNvSpPr txBox="1">
            <a:spLocks noChangeArrowheads="1"/>
          </p:cNvSpPr>
          <p:nvPr/>
        </p:nvSpPr>
        <p:spPr bwMode="auto">
          <a:xfrm>
            <a:off x="7650957" y="3602833"/>
            <a:ext cx="220741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89" name="Text Box 49"/>
          <p:cNvSpPr txBox="1">
            <a:spLocks noChangeArrowheads="1"/>
          </p:cNvSpPr>
          <p:nvPr/>
        </p:nvSpPr>
        <p:spPr bwMode="auto">
          <a:xfrm>
            <a:off x="7631908" y="3602833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0" name="Text Box 50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1" name="Text Box 51"/>
          <p:cNvSpPr txBox="1">
            <a:spLocks noChangeArrowheads="1"/>
          </p:cNvSpPr>
          <p:nvPr/>
        </p:nvSpPr>
        <p:spPr bwMode="auto">
          <a:xfrm>
            <a:off x="7631908" y="3588545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All</a:t>
            </a:r>
          </a:p>
        </p:txBody>
      </p:sp>
      <p:sp>
        <p:nvSpPr>
          <p:cNvPr id="1853492" name="Text Box 52"/>
          <p:cNvSpPr txBox="1">
            <a:spLocks noChangeArrowheads="1"/>
          </p:cNvSpPr>
          <p:nvPr/>
        </p:nvSpPr>
        <p:spPr bwMode="auto">
          <a:xfrm>
            <a:off x="7631908" y="3600452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From B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All</a:t>
            </a:r>
          </a:p>
        </p:txBody>
      </p:sp>
      <p:sp>
        <p:nvSpPr>
          <p:cNvPr id="1853493" name="Text Box 53"/>
          <p:cNvSpPr txBox="1">
            <a:spLocks noChangeArrowheads="1"/>
          </p:cNvSpPr>
          <p:nvPr/>
        </p:nvSpPr>
        <p:spPr bwMode="auto">
          <a:xfrm>
            <a:off x="7627145" y="3593308"/>
            <a:ext cx="2243138" cy="507589"/>
          </a:xfrm>
          <a:prstGeom prst="rect">
            <a:avLst/>
          </a:prstGeom>
          <a:solidFill>
            <a:srgbClr val="FFFF99"/>
          </a:solidFill>
          <a:ln w="28575" algn="ctr">
            <a:solidFill>
              <a:srgbClr val="3366FF"/>
            </a:solidFill>
            <a:miter lim="800000"/>
            <a:headEnd/>
            <a:tailEnd/>
          </a:ln>
          <a:effectLst/>
        </p:spPr>
        <p:txBody>
          <a:bodyPr lIns="136940" tIns="68460" rIns="136940" bIns="68460">
            <a:spAutoFit/>
          </a:bodyPr>
          <a:lstStyle/>
          <a:p>
            <a:pPr algn="ctr" defTabSz="154067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From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</a:t>
            </a:r>
            <a:r>
              <a:rPr lang="en-US" sz="2400">
                <a:solidFill>
                  <a:srgbClr val="000000"/>
                </a:solidFill>
                <a:ea typeface="ヒラギノ角ゴ Pro W3" pitchFamily="16" charset="-128"/>
                <a:cs typeface="Arial" charset="0"/>
              </a:rPr>
              <a:t> </a:t>
            </a:r>
            <a:r>
              <a:rPr lang="en-US" sz="2400">
                <a:solidFill>
                  <a:srgbClr val="000000"/>
                </a:solidFill>
                <a:latin typeface="Symbol" pitchFamily="18" charset="2"/>
                <a:ea typeface="ヒラギノ角ゴ Pro W3" pitchFamily="16" charset="-128"/>
                <a:cs typeface="Arial" charset="0"/>
              </a:rPr>
              <a:t>Þ </a:t>
            </a:r>
            <a:r>
              <a:rPr lang="en-US" sz="2400">
                <a:solidFill>
                  <a:srgbClr val="0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663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49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42922 0.2390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9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529 -0.2427 L 0.59516 -0.003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0.18604 0.244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659 0.24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341 0.239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2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04836 0.24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" y="12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33333E-6 L 0.05903 0.244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853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853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853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1853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1853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853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1853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1853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29 0.00339 L 0.28335 -0.24687 L 0.34887 -0.00182 " pathEditMode="relative" rAng="0" ptsTypes="AAA">
                                      <p:cBhvr>
                                        <p:cTn id="75" dur="5000" fill="hold"/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853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1853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1853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9 0.00911 L 0.2853 -0.24271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000"/>
                            </p:stCondLst>
                            <p:childTnLst>
                              <p:par>
                                <p:cTn id="110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705 -0.24141 L 0.23596 0.00469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0" y="123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1679 0.23907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00" y="12000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7457E-6 5E-6 L -0.4023 0.2448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0" y="1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1853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1853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1853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56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09 0.00911 L 0.28627 -0.24193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00" y="-12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4000"/>
                            </p:stCondLst>
                            <p:childTnLst>
                              <p:par>
                                <p:cTn id="135" presetID="3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18535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5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442" grpId="0" animBg="1"/>
      <p:bldP spid="1853443" grpId="0" animBg="1"/>
      <p:bldP spid="1853497" grpId="0" animBg="1"/>
      <p:bldP spid="1853497" grpId="1" animBg="1"/>
      <p:bldP spid="1853497" grpId="2" animBg="1"/>
      <p:bldP spid="1853497" grpId="3" animBg="1"/>
      <p:bldP spid="1853498" grpId="0" animBg="1"/>
      <p:bldP spid="1853498" grpId="1" animBg="1"/>
      <p:bldP spid="1853498" grpId="2" animBg="1"/>
      <p:bldP spid="1853499" grpId="0" animBg="1"/>
      <p:bldP spid="1853499" grpId="1" animBg="1"/>
      <p:bldP spid="1853499" grpId="2" animBg="1"/>
      <p:bldP spid="1853499" grpId="3" animBg="1"/>
      <p:bldP spid="1853500" grpId="0" animBg="1"/>
      <p:bldP spid="1853500" grpId="1" animBg="1"/>
      <p:bldP spid="1853500" grpId="2" animBg="1"/>
      <p:bldP spid="1853485" grpId="0" animBg="1"/>
      <p:bldP spid="1853485" grpId="1" animBg="1"/>
      <p:bldP spid="1853485" grpId="2" animBg="1"/>
      <p:bldP spid="1853486" grpId="0" animBg="1"/>
      <p:bldP spid="1853486" grpId="1" animBg="1"/>
      <p:bldP spid="1853486" grpId="2" animBg="1"/>
      <p:bldP spid="1853487" grpId="0" animBg="1"/>
      <p:bldP spid="1853487" grpId="1" animBg="1"/>
      <p:bldP spid="1853487" grpId="2" animBg="1"/>
      <p:bldP spid="1853488" grpId="0" animBg="1"/>
      <p:bldP spid="1853488" grpId="1" animBg="1"/>
      <p:bldP spid="1853488" grpId="2" animBg="1"/>
      <p:bldP spid="1853489" grpId="0" animBg="1"/>
      <p:bldP spid="1853489" grpId="1" animBg="1"/>
      <p:bldP spid="1853489" grpId="2" animBg="1"/>
      <p:bldP spid="1853490" grpId="0" animBg="1"/>
      <p:bldP spid="1853490" grpId="1" animBg="1"/>
      <p:bldP spid="1853490" grpId="2" animBg="1"/>
      <p:bldP spid="1853491" grpId="0" animBg="1"/>
      <p:bldP spid="1853491" grpId="1" animBg="1"/>
      <p:bldP spid="1853491" grpId="2" animBg="1"/>
      <p:bldP spid="1853492" grpId="0" animBg="1"/>
      <p:bldP spid="1853492" grpId="1" animBg="1"/>
      <p:bldP spid="1853492" grpId="2" animBg="1"/>
      <p:bldP spid="1853493" grpId="0" animBg="1"/>
      <p:bldP spid="1853493" grpId="1" animBg="1"/>
      <p:bldP spid="1853493" grpId="2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B6279-70FC-C1D8-F14C-E118FC16B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9A1C1-9F6F-FDD9-D807-1F378704A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Logically creates multiple LANs within a switch</a:t>
            </a:r>
          </a:p>
          <a:p>
            <a:r>
              <a:rPr lang="en-US"/>
              <a:t>Tags used between switches to identify which LAN the frame belongs to</a:t>
            </a:r>
          </a:p>
          <a:p>
            <a:r>
              <a:rPr lang="en-US"/>
              <a:t>Configured on the switches</a:t>
            </a:r>
          </a:p>
          <a:p>
            <a:r>
              <a:rPr lang="en-US"/>
              <a:t>Change requires software update versus physical connection change for separate switches</a:t>
            </a:r>
          </a:p>
          <a:p>
            <a:r>
              <a:rPr lang="en-US"/>
              <a:t>Centralizes switch management</a:t>
            </a:r>
          </a:p>
        </p:txBody>
      </p:sp>
    </p:spTree>
    <p:extLst>
      <p:ext uri="{BB962C8B-B14F-4D97-AF65-F5344CB8AC3E}">
        <p14:creationId xmlns:p14="http://schemas.microsoft.com/office/powerpoint/2010/main" val="1252550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1230087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might you see VLANs used in a bank?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VLANs make an examiner’s life easier or harder?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8656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137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</a:t>
            </a:r>
          </a:p>
        </p:txBody>
      </p:sp>
      <p:sp>
        <p:nvSpPr>
          <p:cNvPr id="3941380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090730" cy="6967198"/>
          </a:xfrm>
        </p:spPr>
        <p:txBody>
          <a:bodyPr>
            <a:normAutofit lnSpcReduction="10000"/>
          </a:bodyPr>
          <a:lstStyle/>
          <a:p>
            <a:r>
              <a:rPr lang="en-US"/>
              <a:t>As ubiquitous as Ethernet in the LAN now</a:t>
            </a:r>
          </a:p>
          <a:p>
            <a:r>
              <a:rPr lang="en-US"/>
              <a:t>Part of IEEE 802.x family of LAN standards</a:t>
            </a:r>
          </a:p>
          <a:p>
            <a:r>
              <a:rPr lang="en-US"/>
              <a:t>802.11 is the IEEE name, but we just say Wi-Fi</a:t>
            </a:r>
          </a:p>
          <a:p>
            <a:r>
              <a:rPr lang="en-US"/>
              <a:t>The Wi-Fi Alliance is helping keep things simple</a:t>
            </a:r>
          </a:p>
          <a:p>
            <a:r>
              <a:rPr lang="en-US"/>
              <a:t>Theoretical speeds run to multi-gigabits, but the reality is usually slower</a:t>
            </a:r>
          </a:p>
          <a:p>
            <a:r>
              <a:rPr lang="en-US"/>
              <a:t>Huge variations in experience and </a:t>
            </a:r>
            <a:br>
              <a:rPr lang="en-US"/>
            </a:br>
            <a:r>
              <a:rPr lang="en-US"/>
              <a:t>management between vendors</a:t>
            </a:r>
          </a:p>
          <a:p>
            <a:r>
              <a:rPr lang="en-US"/>
              <a:t>Ethernet frame with Wi-Fi extras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040DF1C-D544-4A4C-B379-5D6EE17E9ACE}" type="slidenum">
              <a:rPr lang="en-US">
                <a:solidFill>
                  <a:schemeClr val="tx1"/>
                </a:solidFill>
              </a:rPr>
              <a:pPr/>
              <a:t>66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5A7D9-FC13-9746-8D52-AAB70A423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07" y="6113144"/>
            <a:ext cx="6029053" cy="3695226"/>
          </a:xfrm>
          <a:prstGeom prst="rect">
            <a:avLst/>
          </a:prstGeom>
        </p:spPr>
      </p:pic>
      <p:pic>
        <p:nvPicPr>
          <p:cNvPr id="1026" name="Picture 2" descr="Wi-Fi Alliance">
            <a:hlinkClick r:id="rId5"/>
            <a:extLst>
              <a:ext uri="{FF2B5EF4-FFF2-40B4-BE49-F238E27FC236}">
                <a16:creationId xmlns:a16="http://schemas.microsoft.com/office/drawing/2014/main" id="{54DBF548-057A-9546-B77D-02F2BE6A0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1271" y="2193131"/>
            <a:ext cx="2709429" cy="219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1338290"/>
      </p:ext>
    </p:extLst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52A56B-F9C6-5659-ED36-D163D3B8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Wi-Fi Standards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2B00A6-ED05-FB11-A68A-33FC17289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784" y="2749135"/>
            <a:ext cx="10521387" cy="655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307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Bands and Channels - 2.4 </a:t>
            </a:r>
            <a:r>
              <a:rPr lang="en-US" err="1"/>
              <a:t>Ghz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6D668A4-61BB-BDA3-B38B-A33E55E9C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993" y="2293636"/>
            <a:ext cx="13133554" cy="64810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55400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F68F8-D27F-4E7F-945A-9D3C4659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2.4 GHz Channel Reuse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E8DCF-D9A3-460A-82AD-15ED7B71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B67DA5-9DD9-4BCA-8370-9CA784C1DE92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BFFFC4F-2E4C-DEB3-CED4-67203A08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632" y="1987067"/>
            <a:ext cx="11978758" cy="735370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23905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Communications Challenge Today</a:t>
            </a:r>
          </a:p>
        </p:txBody>
      </p:sp>
      <p:sp>
        <p:nvSpPr>
          <p:cNvPr id="3870723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3473461" cy="6967198"/>
          </a:xfrm>
        </p:spPr>
        <p:txBody>
          <a:bodyPr/>
          <a:lstStyle/>
          <a:p>
            <a:r>
              <a:rPr lang="en-US"/>
              <a:t>Today’s communications challenge is to create an infrastructure that will deliver information any time, to any place, via any device</a:t>
            </a:r>
          </a:p>
          <a:p>
            <a:r>
              <a:rPr lang="en-US"/>
              <a:t>Meeting this challenge involves many moving parts and players, and many networks</a:t>
            </a:r>
          </a:p>
          <a:p>
            <a:r>
              <a:rPr lang="en-US"/>
              <a:t>Constant change is the name of the game</a:t>
            </a:r>
          </a:p>
          <a:p>
            <a:r>
              <a:rPr lang="en-US"/>
              <a:t>This change occurs in many domains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8376" y="6462132"/>
            <a:ext cx="6858000" cy="3429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37445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0BC9E-22F8-B51B-CE5B-351E8F4C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Service Set Identifier (SSID)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A340-BF58-3087-A287-6AD522C95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299" y="2193131"/>
            <a:ext cx="16070001" cy="6967198"/>
          </a:xfrm>
        </p:spPr>
        <p:txBody>
          <a:bodyPr/>
          <a:lstStyle/>
          <a:p>
            <a:r>
              <a:rPr lang="en-US"/>
              <a:t>Sometimes referred to as a network name in Wi-Fi</a:t>
            </a:r>
          </a:p>
          <a:p>
            <a:r>
              <a:rPr lang="en-US"/>
              <a:t>Clients connect to a specific SSID</a:t>
            </a:r>
          </a:p>
          <a:p>
            <a:r>
              <a:rPr lang="en-US"/>
              <a:t>Multiple SSIDs may exist in Wi-Fi channel</a:t>
            </a:r>
          </a:p>
          <a:p>
            <a:pPr lvl="1"/>
            <a:r>
              <a:rPr lang="en-US"/>
              <a:t>Used to create multiple logical networks</a:t>
            </a:r>
          </a:p>
          <a:p>
            <a:pPr lvl="2"/>
            <a:r>
              <a:rPr lang="en-US" i="1">
                <a:solidFill>
                  <a:srgbClr val="FF0000"/>
                </a:solidFill>
              </a:rPr>
              <a:t>FDIC CU </a:t>
            </a:r>
            <a:r>
              <a:rPr lang="en-US"/>
              <a:t>and </a:t>
            </a:r>
            <a:r>
              <a:rPr lang="en-US" i="1">
                <a:solidFill>
                  <a:srgbClr val="FF0000"/>
                </a:solidFill>
              </a:rPr>
              <a:t>FDIC Guest </a:t>
            </a:r>
            <a:r>
              <a:rPr lang="en-US"/>
              <a:t>being good examples</a:t>
            </a:r>
          </a:p>
          <a:p>
            <a:r>
              <a:rPr lang="en-US"/>
              <a:t>AP broadcasts name so devices can join</a:t>
            </a:r>
          </a:p>
          <a:p>
            <a:r>
              <a:rPr lang="en-US"/>
              <a:t>Like VLAN concept with client required to </a:t>
            </a:r>
            <a:r>
              <a:rPr lang="en-US" i="1"/>
              <a:t>join</a:t>
            </a:r>
            <a:endParaRPr lang="en-US"/>
          </a:p>
          <a:p>
            <a:r>
              <a:rPr lang="en-US"/>
              <a:t>Sometimes an SSID may not be broadcast to </a:t>
            </a:r>
            <a:r>
              <a:rPr lang="en-US" i="1"/>
              <a:t>hide</a:t>
            </a:r>
            <a:r>
              <a:rPr lang="en-US"/>
              <a:t> the network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46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75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802.11 Security Issues</a:t>
            </a:r>
          </a:p>
        </p:txBody>
      </p:sp>
      <p:sp>
        <p:nvSpPr>
          <p:cNvPr id="3947524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/>
              <a:t>Unbounded nature of the medium</a:t>
            </a:r>
          </a:p>
          <a:p>
            <a:pPr lvl="1">
              <a:lnSpc>
                <a:spcPct val="90000"/>
              </a:lnSpc>
            </a:pPr>
            <a:r>
              <a:rPr lang="en-US"/>
              <a:t>Need for encryption and authentication</a:t>
            </a:r>
          </a:p>
          <a:p>
            <a:pPr>
              <a:lnSpc>
                <a:spcPct val="90000"/>
              </a:lnSpc>
            </a:pPr>
            <a:r>
              <a:rPr lang="en-US"/>
              <a:t>Original goal to be “equivalent” to wired LAN</a:t>
            </a:r>
          </a:p>
          <a:p>
            <a:pPr lvl="1">
              <a:lnSpc>
                <a:spcPct val="90000"/>
              </a:lnSpc>
            </a:pPr>
            <a:r>
              <a:rPr lang="en-US"/>
              <a:t>Service set identifiers (broadcast by access point)</a:t>
            </a:r>
          </a:p>
          <a:p>
            <a:pPr lvl="1">
              <a:lnSpc>
                <a:spcPct val="90000"/>
              </a:lnSpc>
            </a:pPr>
            <a:r>
              <a:rPr lang="en-US"/>
              <a:t>Wired equivalent privacy (WEP)</a:t>
            </a:r>
          </a:p>
          <a:p>
            <a:pPr lvl="2">
              <a:lnSpc>
                <a:spcPct val="90000"/>
              </a:lnSpc>
            </a:pPr>
            <a:r>
              <a:rPr lang="en-US"/>
              <a:t>Turned off by default</a:t>
            </a:r>
          </a:p>
          <a:p>
            <a:pPr lvl="2">
              <a:lnSpc>
                <a:spcPct val="90000"/>
              </a:lnSpc>
            </a:pPr>
            <a:r>
              <a:rPr lang="en-US"/>
              <a:t>No user authentication (MAC address only)</a:t>
            </a:r>
          </a:p>
          <a:p>
            <a:pPr>
              <a:lnSpc>
                <a:spcPct val="90000"/>
              </a:lnSpc>
            </a:pPr>
            <a:r>
              <a:rPr lang="en-US"/>
              <a:t>WEP problems</a:t>
            </a:r>
          </a:p>
          <a:p>
            <a:pPr lvl="1">
              <a:lnSpc>
                <a:spcPct val="90000"/>
              </a:lnSpc>
            </a:pPr>
            <a:r>
              <a:rPr lang="en-US"/>
              <a:t>64-bit RC4 encryption</a:t>
            </a:r>
          </a:p>
          <a:p>
            <a:pPr lvl="2">
              <a:lnSpc>
                <a:spcPct val="90000"/>
              </a:lnSpc>
            </a:pPr>
            <a:r>
              <a:rPr lang="en-US"/>
              <a:t>24-bit known initialization vector (IV) plus 40-bit secret key</a:t>
            </a:r>
          </a:p>
          <a:p>
            <a:pPr lvl="2">
              <a:lnSpc>
                <a:spcPct val="90000"/>
              </a:lnSpc>
            </a:pPr>
            <a:r>
              <a:rPr lang="en-US"/>
              <a:t>RC4 itself considered relatively weak</a:t>
            </a:r>
          </a:p>
          <a:p>
            <a:pPr lvl="1">
              <a:lnSpc>
                <a:spcPct val="90000"/>
              </a:lnSpc>
            </a:pPr>
            <a:r>
              <a:rPr lang="en-US"/>
              <a:t>No key distribution system</a:t>
            </a:r>
          </a:p>
          <a:p>
            <a:pPr lvl="2">
              <a:lnSpc>
                <a:spcPct val="90000"/>
              </a:lnSpc>
            </a:pPr>
            <a:r>
              <a:rPr lang="en-US"/>
              <a:t>All nodes share same key</a:t>
            </a:r>
          </a:p>
          <a:p>
            <a:pPr lvl="1"/>
            <a:r>
              <a:rPr lang="en-US"/>
              <a:t>No longer supported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A4093CF0-D029-4A89-9675-F35517D5144F}" type="slidenum">
              <a:rPr lang="en-US">
                <a:solidFill>
                  <a:schemeClr val="tx1"/>
                </a:solidFill>
              </a:rPr>
              <a:pPr/>
              <a:t>71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0722" name="Picture 2" descr="view detail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15900" y="3175228"/>
            <a:ext cx="4114800" cy="41148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2429635"/>
      </p:ext>
    </p:extLst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95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Wi-Fi Protected Access (WPA3)</a:t>
            </a:r>
          </a:p>
        </p:txBody>
      </p:sp>
      <p:sp>
        <p:nvSpPr>
          <p:cNvPr id="3949572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Ratified by Wi-Fi Alliance January 2018 as a replacement for WPA2</a:t>
            </a:r>
          </a:p>
          <a:p>
            <a:pPr>
              <a:lnSpc>
                <a:spcPct val="90000"/>
              </a:lnSpc>
            </a:pPr>
            <a:r>
              <a:rPr lang="en-US"/>
              <a:t>Based on a subset of IEEE 802.11i</a:t>
            </a:r>
          </a:p>
          <a:p>
            <a:pPr>
              <a:lnSpc>
                <a:spcPct val="90000"/>
              </a:lnSpc>
            </a:pPr>
            <a:r>
              <a:rPr lang="en-US"/>
              <a:t>Designed for use with an IEEE 802.1X authentication server</a:t>
            </a:r>
          </a:p>
          <a:p>
            <a:pPr>
              <a:lnSpc>
                <a:spcPct val="90000"/>
              </a:lnSpc>
            </a:pPr>
            <a:r>
              <a:rPr lang="en-US"/>
              <a:t>Different 192-bit key distribution to each user</a:t>
            </a:r>
          </a:p>
          <a:p>
            <a:pPr>
              <a:lnSpc>
                <a:spcPct val="90000"/>
              </a:lnSpc>
            </a:pPr>
            <a:r>
              <a:rPr lang="en-US"/>
              <a:t>Temporal Key Integrity Protocol (TKIP)</a:t>
            </a:r>
          </a:p>
          <a:p>
            <a:pPr lvl="1">
              <a:lnSpc>
                <a:spcPct val="90000"/>
              </a:lnSpc>
            </a:pPr>
            <a:r>
              <a:rPr lang="en-US" sz="3200"/>
              <a:t>Dynamically changes keys as the system is used</a:t>
            </a:r>
          </a:p>
          <a:p>
            <a:pPr>
              <a:lnSpc>
                <a:spcPct val="90000"/>
              </a:lnSpc>
            </a:pPr>
            <a:r>
              <a:rPr lang="en-US"/>
              <a:t>Improved payload integrity</a:t>
            </a:r>
          </a:p>
          <a:p>
            <a:r>
              <a:rPr lang="en-US"/>
              <a:t>Stronger, safer</a:t>
            </a:r>
          </a:p>
          <a:p>
            <a:r>
              <a:rPr lang="en-US"/>
              <a:t>Many APs still support WPA2 along with WPA3</a:t>
            </a:r>
          </a:p>
          <a:p>
            <a:pPr>
              <a:lnSpc>
                <a:spcPct val="90000"/>
              </a:lnSpc>
            </a:pPr>
            <a:endParaRPr lang="en-US" sz="30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F11832F7-1B1F-4395-9233-D570030BBC51}" type="slidenum">
              <a:rPr lang="en-US">
                <a:solidFill>
                  <a:schemeClr val="tx1"/>
                </a:solidFill>
              </a:rPr>
              <a:pPr/>
              <a:t>72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2602D6-7578-C741-88E1-B5E402FB3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172" y="7752115"/>
            <a:ext cx="2171700" cy="12932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84154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942941-5D40-D062-75BE-41BB93D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438" y="204786"/>
            <a:ext cx="17055379" cy="1988345"/>
          </a:xfrm>
        </p:spPr>
        <p:txBody>
          <a:bodyPr/>
          <a:lstStyle/>
          <a:p>
            <a:r>
              <a:rPr lang="en-US" b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Some Wi-Fi Words:  What do they Mean?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7F080A-F24A-22BF-01B1-A861ECF98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Typical specs for a new Wi-Fi device might be: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Wi-Fi 6E certified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2x2/4x4/2x2 MIMO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2.4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5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20, 40, 80, 160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channels</a:t>
            </a:r>
          </a:p>
          <a:p>
            <a:pPr>
              <a:spcBef>
                <a:spcPts val="0"/>
              </a:spcBef>
            </a:pP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UltraMesh</a:t>
            </a:r>
            <a:r>
              <a:rPr lang="en-US" sz="3200" kern="100" baseline="300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SM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technology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WPA2/WPA3</a:t>
            </a: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4000" kern="1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 marL="0" marR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Maximum speeds based on channel width are: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150 Mbps at 20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300 Mbps at 40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600 Mbps at 80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3200" kern="10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1.2 Gbps at 160 </a:t>
            </a:r>
            <a:r>
              <a:rPr lang="en-US" sz="3200" kern="10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Mhz</a:t>
            </a:r>
            <a:endParaRPr lang="en-US" sz="3200" kern="100">
              <a:effectLst/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  <a:p>
            <a:endParaRPr lang="en-US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5DDDA7-2EA1-70BC-B27C-6B8AFE74F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375" y="51435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411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banks use Wi-Fi?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risks are associated with Wi-Fi?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8338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89993-6A39-C880-6224-3B3E1AB81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We Have LANs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C7FA-D54D-13AC-85A7-44757FC97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LANs provide links between devices within a network</a:t>
            </a:r>
          </a:p>
          <a:p>
            <a:r>
              <a:rPr lang="en-US"/>
              <a:t>What makes the network a network?</a:t>
            </a:r>
          </a:p>
          <a:p>
            <a:pPr lvl="1"/>
            <a:r>
              <a:rPr lang="en-US"/>
              <a:t>Common link</a:t>
            </a:r>
          </a:p>
          <a:p>
            <a:pPr lvl="1"/>
            <a:r>
              <a:rPr lang="en-US"/>
              <a:t>Assigned block of network addresses (IP)</a:t>
            </a:r>
          </a:p>
          <a:p>
            <a:r>
              <a:rPr lang="en-US"/>
              <a:t>Connecting to devices (applications) outside of the network needs a gateway (router) between networks </a:t>
            </a:r>
          </a:p>
          <a:p>
            <a:r>
              <a:rPr lang="en-US"/>
              <a:t>Connections within the same network need a way to identify the LAN address of the destination</a:t>
            </a:r>
          </a:p>
          <a:p>
            <a:r>
              <a:rPr lang="en-US"/>
              <a:t>IP and associated protocols create networks and ways to interconnect them</a:t>
            </a:r>
          </a:p>
        </p:txBody>
      </p:sp>
    </p:spTree>
    <p:extLst>
      <p:ext uri="{BB962C8B-B14F-4D97-AF65-F5344CB8AC3E}">
        <p14:creationId xmlns:p14="http://schemas.microsoft.com/office/powerpoint/2010/main" val="2236890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183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 Protocol</a:t>
            </a:r>
          </a:p>
        </p:txBody>
      </p:sp>
      <p:sp>
        <p:nvSpPr>
          <p:cNvPr id="3890184" name="Rectangle 8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The Network Layer (Layer 3) protocol used on the internet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Has become the protocol for most networks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Primary responsibility is building routing tables, forwarding and delivering packets</a:t>
            </a:r>
          </a:p>
          <a:p>
            <a:pPr>
              <a:lnSpc>
                <a:spcPct val="90000"/>
              </a:lnSpc>
            </a:pPr>
            <a:r>
              <a:rPr lang="en-US" sz="3000"/>
              <a:t>Current version is IPv4 with IPv6 growing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Packet-oriented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Connectionless</a:t>
            </a:r>
          </a:p>
          <a:p>
            <a:pPr>
              <a:lnSpc>
                <a:spcPct val="90000"/>
              </a:lnSpc>
            </a:pPr>
            <a:r>
              <a:rPr lang="en-US" sz="3000"/>
              <a:t>Related protocols include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Routing protocols (RIP, OSPF, EIGRP, BGP)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Address Resolution Protocol (ARP)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Dynamic Host Configuration</a:t>
            </a:r>
            <a:br>
              <a:rPr lang="en-US" sz="3000"/>
            </a:br>
            <a:r>
              <a:rPr lang="en-US" sz="3000"/>
              <a:t>Protocol (DHCP)</a:t>
            </a:r>
          </a:p>
          <a:p>
            <a:pPr lvl="1">
              <a:lnSpc>
                <a:spcPct val="90000"/>
              </a:lnSpc>
            </a:pPr>
            <a:r>
              <a:rPr lang="en-US" sz="3000"/>
              <a:t>Network address translation (NAT)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4953" y="5372099"/>
            <a:ext cx="6539948" cy="47005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398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0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890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90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8901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901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901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901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8901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901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901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8901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0184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54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IPv4 Address</a:t>
            </a:r>
          </a:p>
        </p:txBody>
      </p:sp>
      <p:sp>
        <p:nvSpPr>
          <p:cNvPr id="3945476" name="Rectangle 4"/>
          <p:cNvSpPr>
            <a:spLocks noGrp="1" noChangeArrowheads="1"/>
          </p:cNvSpPr>
          <p:nvPr>
            <p:ph idx="1"/>
          </p:nvPr>
        </p:nvSpPr>
        <p:spPr>
          <a:xfrm>
            <a:off x="1257300" y="2193130"/>
            <a:ext cx="15773400" cy="8093870"/>
          </a:xfrm>
        </p:spPr>
        <p:txBody>
          <a:bodyPr/>
          <a:lstStyle/>
          <a:p>
            <a:r>
              <a:rPr lang="en-US"/>
              <a:t>Binary (base two) representation:</a:t>
            </a:r>
          </a:p>
          <a:p>
            <a:pPr marL="1371600" lvl="2" indent="0">
              <a:buNone/>
            </a:pPr>
            <a:r>
              <a:rPr lang="en-US"/>
              <a:t>   </a:t>
            </a:r>
            <a:r>
              <a:rPr lang="en-US" sz="4200"/>
              <a:t>01000111 00111100 10011000 10100000</a:t>
            </a:r>
          </a:p>
          <a:p>
            <a:r>
              <a:rPr lang="en-US"/>
              <a:t>Better known as:</a:t>
            </a:r>
          </a:p>
          <a:p>
            <a:pPr marL="1371600" lvl="2" indent="0">
              <a:buNone/>
            </a:pPr>
            <a:r>
              <a:rPr lang="en-US" sz="3600"/>
              <a:t>   </a:t>
            </a:r>
            <a:r>
              <a:rPr lang="en-US" sz="4200"/>
              <a:t>71.60.152.160</a:t>
            </a:r>
          </a:p>
          <a:p>
            <a:r>
              <a:rPr lang="en-US"/>
              <a:t>Hierarchical structure</a:t>
            </a:r>
          </a:p>
          <a:p>
            <a:r>
              <a:rPr lang="en-US"/>
              <a:t>Like your phone number (area code, phone number)</a:t>
            </a:r>
          </a:p>
          <a:p>
            <a:r>
              <a:rPr lang="en-US"/>
              <a:t>IP address has the Network Identifier (NETID)</a:t>
            </a:r>
            <a:br>
              <a:rPr lang="en-US"/>
            </a:br>
            <a:r>
              <a:rPr lang="en-US"/>
              <a:t>and Host Identifier (HOSTID)</a:t>
            </a:r>
          </a:p>
          <a:p>
            <a:r>
              <a:rPr lang="en-US"/>
              <a:t>Slash notation indicates where the boundary</a:t>
            </a:r>
            <a:br>
              <a:rPr lang="en-US"/>
            </a:br>
            <a:r>
              <a:rPr lang="en-US"/>
              <a:t>between the NETID and HOSTID is located</a:t>
            </a:r>
          </a:p>
          <a:p>
            <a:pPr lvl="1">
              <a:buNone/>
            </a:pP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5" descr="G0371_IPv4-Addresse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325148" y="7319084"/>
            <a:ext cx="4769645" cy="1243013"/>
          </a:xfrm>
          <a:prstGeom prst="rect">
            <a:avLst/>
          </a:prstGeom>
          <a:noFill/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3444053" y="8436674"/>
            <a:ext cx="4267515" cy="738664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Ctr="1">
            <a:spAutoFit/>
          </a:bodyPr>
          <a:lstStyle/>
          <a:p>
            <a:r>
              <a:rPr lang="en-US" sz="42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128.67.38.23 /16</a:t>
            </a:r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13061156" y="7686676"/>
            <a:ext cx="90488" cy="507831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71" y="217"/>
              </a:cxn>
              <a:cxn ang="0">
                <a:pos x="14" y="241"/>
              </a:cxn>
              <a:cxn ang="0">
                <a:pos x="73" y="0"/>
              </a:cxn>
            </a:cxnLst>
            <a:rect l="0" t="0" r="r" b="b"/>
            <a:pathLst>
              <a:path w="74" h="488">
                <a:moveTo>
                  <a:pt x="0" y="488"/>
                </a:moveTo>
                <a:cubicBezTo>
                  <a:pt x="12" y="443"/>
                  <a:pt x="69" y="258"/>
                  <a:pt x="71" y="217"/>
                </a:cubicBezTo>
                <a:cubicBezTo>
                  <a:pt x="74" y="217"/>
                  <a:pt x="14" y="243"/>
                  <a:pt x="14" y="241"/>
                </a:cubicBezTo>
                <a:cubicBezTo>
                  <a:pt x="12" y="243"/>
                  <a:pt x="61" y="50"/>
                  <a:pt x="73" y="0"/>
                </a:cubicBezTo>
              </a:path>
            </a:pathLst>
          </a:custGeom>
          <a:noFill/>
          <a:ln w="1905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Ctr="1">
            <a:spAutoFit/>
          </a:bodyPr>
          <a:lstStyle/>
          <a:p>
            <a:endParaRPr lang="en-US" sz="27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9316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Role of IP Addressing</a:t>
            </a:r>
          </a:p>
        </p:txBody>
      </p:sp>
      <p:sp>
        <p:nvSpPr>
          <p:cNvPr id="15093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IP addresses are used to identify the client computer and the server</a:t>
            </a:r>
          </a:p>
          <a:p>
            <a:r>
              <a:rPr lang="en-US"/>
              <a:t>All packets have a destination address (where it is going) and a source address (the sender’s address)</a:t>
            </a:r>
          </a:p>
          <a:p>
            <a:r>
              <a:rPr lang="en-US"/>
              <a:t>IP addresses</a:t>
            </a:r>
          </a:p>
          <a:p>
            <a:pPr lvl="1"/>
            <a:r>
              <a:rPr lang="en-US"/>
              <a:t>Assigned to devices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Static: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Permanently assigned to a device</a:t>
            </a:r>
          </a:p>
          <a:p>
            <a:pPr lvl="2"/>
            <a:r>
              <a:rPr lang="en-US" i="1">
                <a:solidFill>
                  <a:srgbClr val="E23A30"/>
                </a:solidFill>
              </a:rPr>
              <a:t>Dynamic:</a:t>
            </a:r>
            <a:r>
              <a:rPr lang="en-US">
                <a:solidFill>
                  <a:srgbClr val="E23A30"/>
                </a:solidFill>
              </a:rPr>
              <a:t> </a:t>
            </a:r>
            <a:r>
              <a:rPr lang="en-US"/>
              <a:t>Temporarily allocated to a device</a:t>
            </a:r>
          </a:p>
          <a:p>
            <a:pPr lvl="1"/>
            <a:r>
              <a:rPr lang="en-US"/>
              <a:t>Public</a:t>
            </a:r>
          </a:p>
          <a:p>
            <a:pPr lvl="2"/>
            <a:r>
              <a:rPr lang="en-US"/>
              <a:t>Unique and valid over the Internet</a:t>
            </a:r>
          </a:p>
          <a:p>
            <a:pPr lvl="1"/>
            <a:r>
              <a:rPr lang="en-US"/>
              <a:t>Private </a:t>
            </a:r>
          </a:p>
          <a:p>
            <a:pPr lvl="2"/>
            <a:r>
              <a:rPr lang="en-US"/>
              <a:t>May not be sent over the Internet</a:t>
            </a:r>
          </a:p>
          <a:p>
            <a:pPr lvl="2"/>
            <a:r>
              <a:rPr lang="en-US"/>
              <a:t>Translated by network address translation (NAT) for internet transit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78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12429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Static vs. Dynamic IP Address</a:t>
            </a:r>
          </a:p>
        </p:txBody>
      </p:sp>
      <p:sp>
        <p:nvSpPr>
          <p:cNvPr id="151347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5773400" cy="7679532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An IP address can be assigned to a system statically or dynamically</a:t>
            </a:r>
          </a:p>
          <a:p>
            <a:r>
              <a:rPr lang="en-US"/>
              <a:t>Static assignment is fixed and permanent</a:t>
            </a:r>
          </a:p>
          <a:p>
            <a:pPr lvl="1"/>
            <a:r>
              <a:rPr lang="en-US"/>
              <a:t>Does not change when a system reboots</a:t>
            </a:r>
          </a:p>
          <a:p>
            <a:pPr lvl="1"/>
            <a:r>
              <a:rPr lang="en-US"/>
              <a:t>Ideal for inbound communication</a:t>
            </a:r>
          </a:p>
          <a:p>
            <a:pPr lvl="2"/>
            <a:r>
              <a:rPr lang="en-US"/>
              <a:t>Web servers</a:t>
            </a:r>
          </a:p>
          <a:p>
            <a:pPr lvl="2"/>
            <a:r>
              <a:rPr lang="en-US"/>
              <a:t>Email servers</a:t>
            </a:r>
          </a:p>
          <a:p>
            <a:pPr lvl="2"/>
            <a:r>
              <a:rPr lang="en-US"/>
              <a:t>FTP servers</a:t>
            </a:r>
          </a:p>
          <a:p>
            <a:pPr lvl="2"/>
            <a:r>
              <a:rPr lang="en-US"/>
              <a:t>DNS servers</a:t>
            </a:r>
          </a:p>
          <a:p>
            <a:pPr lvl="2"/>
            <a:r>
              <a:rPr lang="en-US"/>
              <a:t>VPN access appliances</a:t>
            </a:r>
          </a:p>
          <a:p>
            <a:pPr lvl="2"/>
            <a:r>
              <a:rPr lang="en-US"/>
              <a:t>Routers</a:t>
            </a:r>
          </a:p>
          <a:p>
            <a:r>
              <a:rPr lang="en-US"/>
              <a:t>Dynamic assignment means assignment occurs when a system boots</a:t>
            </a:r>
          </a:p>
          <a:p>
            <a:pPr lvl="1"/>
            <a:r>
              <a:rPr lang="en-US"/>
              <a:t>May change over time</a:t>
            </a:r>
          </a:p>
          <a:p>
            <a:pPr lvl="1"/>
            <a:r>
              <a:rPr lang="en-US"/>
              <a:t>Ideal for outbound communication (e.g., Web, email)</a:t>
            </a:r>
          </a:p>
          <a:p>
            <a:pPr lvl="1"/>
            <a:r>
              <a:rPr lang="en-US"/>
              <a:t>Makes it hard for others to find your IP (not linked to DNS)</a:t>
            </a:r>
          </a:p>
          <a:p>
            <a:r>
              <a:rPr lang="en-US"/>
              <a:t>Dynamic Host Configuration Protocol (DHCP) typically used to assign both static and dynamic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9534525"/>
            <a:ext cx="4114800" cy="547688"/>
          </a:xfrm>
          <a:prstGeom prst="rect">
            <a:avLst/>
          </a:prstGeom>
        </p:spPr>
        <p:txBody>
          <a:bodyPr/>
          <a:lstStyle/>
          <a:p>
            <a:pPr algn="ctr"/>
            <a:fld id="{76E8DCF4-EBDD-4FE1-8465-FD383573D554}" type="slidenum">
              <a:rPr lang="en-US" smtClean="0">
                <a:solidFill>
                  <a:schemeClr val="tx1"/>
                </a:solidFill>
              </a:rPr>
              <a:pPr algn="ctr"/>
              <a:t>79</a:t>
            </a:fld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398936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198" y="204786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Telecommunications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0181" y="2500278"/>
            <a:ext cx="11787638" cy="6986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24239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690F9-1F42-8934-1882-B347A4401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89FA-C553-02DB-04DB-BF929B64C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5773400" cy="4623305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Public addresses are managed by the Internet Assigned Number Authority (IANA) </a:t>
            </a:r>
          </a:p>
          <a:p>
            <a:pPr lvl="1"/>
            <a:r>
              <a:rPr lang="en-US"/>
              <a:t>Addresses allocated by geographic region</a:t>
            </a:r>
          </a:p>
          <a:p>
            <a:pPr lvl="1"/>
            <a:r>
              <a:rPr lang="en-US"/>
              <a:t>Regional Registries assign to Internet Service Providers (ISP) and large businesses</a:t>
            </a:r>
          </a:p>
          <a:p>
            <a:r>
              <a:rPr lang="en-US"/>
              <a:t>Private IP blocks allow businesses to allocate addresses internally without regard to the public addresses</a:t>
            </a:r>
          </a:p>
          <a:p>
            <a:pPr lvl="1"/>
            <a:r>
              <a:rPr lang="en-US"/>
              <a:t>Network Address Translation (NAT) at the edge converts from private addresses to public addresses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816F80-A6D4-B08E-FC87-D34695914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006" y="6816436"/>
            <a:ext cx="6975987" cy="343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660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426" name="Line 2"/>
          <p:cNvSpPr>
            <a:spLocks noChangeShapeType="1"/>
          </p:cNvSpPr>
          <p:nvPr/>
        </p:nvSpPr>
        <p:spPr bwMode="auto">
          <a:xfrm flipH="1">
            <a:off x="4400552" y="7620000"/>
            <a:ext cx="2316957" cy="118348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sp>
        <p:nvSpPr>
          <p:cNvPr id="15114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vs. Public IP Address</a:t>
            </a:r>
          </a:p>
        </p:txBody>
      </p:sp>
      <p:sp>
        <p:nvSpPr>
          <p:cNvPr id="1511429" name="Rectangle 5"/>
          <p:cNvSpPr>
            <a:spLocks noGrp="1" noChangeArrowheads="1"/>
          </p:cNvSpPr>
          <p:nvPr>
            <p:ph idx="1"/>
          </p:nvPr>
        </p:nvSpPr>
        <p:spPr>
          <a:xfrm>
            <a:off x="1178721" y="1896323"/>
            <a:ext cx="15773400" cy="6967198"/>
          </a:xfrm>
        </p:spPr>
        <p:txBody>
          <a:bodyPr/>
          <a:lstStyle/>
          <a:p>
            <a:r>
              <a:rPr lang="en-US"/>
              <a:t>To overcome address exhaustion private address are used</a:t>
            </a:r>
          </a:p>
          <a:p>
            <a:pPr lvl="1"/>
            <a:r>
              <a:rPr lang="en-US"/>
              <a:t>10.0.0.0 /8</a:t>
            </a:r>
          </a:p>
          <a:p>
            <a:pPr lvl="1"/>
            <a:r>
              <a:rPr lang="en-US"/>
              <a:t>172.16.0.0 /12</a:t>
            </a:r>
          </a:p>
          <a:p>
            <a:pPr lvl="1"/>
            <a:r>
              <a:rPr lang="en-US"/>
              <a:t>192.168.0.0 /16</a:t>
            </a:r>
          </a:p>
          <a:p>
            <a:r>
              <a:rPr lang="en-US"/>
              <a:t>Private IP address not to be used on the Internet</a:t>
            </a:r>
          </a:p>
          <a:p>
            <a:pPr lvl="1"/>
            <a:r>
              <a:rPr lang="en-US"/>
              <a:t>Must use NAT/PAT to a public address obtained from ISP</a:t>
            </a:r>
          </a:p>
          <a:p>
            <a:endParaRPr lang="en-US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511430" name="Line 6"/>
          <p:cNvSpPr>
            <a:spLocks noChangeShapeType="1"/>
          </p:cNvSpPr>
          <p:nvPr/>
        </p:nvSpPr>
        <p:spPr bwMode="auto">
          <a:xfrm flipH="1">
            <a:off x="4286252" y="7448550"/>
            <a:ext cx="8441532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sz="2700"/>
          </a:p>
        </p:txBody>
      </p:sp>
      <p:pic>
        <p:nvPicPr>
          <p:cNvPr id="1511431" name="Picture 7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634" y="6634163"/>
            <a:ext cx="2235993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2" name="Rectangle 8"/>
          <p:cNvSpPr>
            <a:spLocks noChangeArrowheads="1"/>
          </p:cNvSpPr>
          <p:nvPr/>
        </p:nvSpPr>
        <p:spPr bwMode="auto">
          <a:xfrm>
            <a:off x="6422234" y="7119938"/>
            <a:ext cx="1341118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Private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1511434" name="Picture 10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65421" y="6634163"/>
            <a:ext cx="2238375" cy="1526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11435" name="Rectangle 11"/>
          <p:cNvSpPr>
            <a:spLocks noChangeArrowheads="1"/>
          </p:cNvSpPr>
          <p:nvPr/>
        </p:nvSpPr>
        <p:spPr bwMode="auto">
          <a:xfrm>
            <a:off x="9677402" y="7119938"/>
            <a:ext cx="1449931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  <a:endParaRPr lang="en-AU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1511437" name="Text Box 13"/>
          <p:cNvSpPr txBox="1">
            <a:spLocks noChangeArrowheads="1"/>
          </p:cNvSpPr>
          <p:nvPr/>
        </p:nvSpPr>
        <p:spPr bwMode="auto">
          <a:xfrm>
            <a:off x="3369471" y="8027195"/>
            <a:ext cx="1363560" cy="528212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/>
            <a:r>
              <a:rPr lang="en-US" sz="2700">
                <a:solidFill>
                  <a:schemeClr val="bg1"/>
                </a:solidFill>
              </a:rPr>
              <a:t>10.1.1.1</a:t>
            </a:r>
            <a:endParaRPr lang="en-AU" sz="2700">
              <a:solidFill>
                <a:schemeClr val="bg1"/>
              </a:solidFill>
            </a:endParaRPr>
          </a:p>
        </p:txBody>
      </p:sp>
      <p:sp>
        <p:nvSpPr>
          <p:cNvPr id="1511438" name="Text Box 14"/>
          <p:cNvSpPr txBox="1">
            <a:spLocks noChangeArrowheads="1"/>
          </p:cNvSpPr>
          <p:nvPr/>
        </p:nvSpPr>
        <p:spPr bwMode="auto">
          <a:xfrm>
            <a:off x="14461374" y="6599279"/>
            <a:ext cx="2840831" cy="943711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blog.hill.com</a:t>
            </a:r>
          </a:p>
          <a:p>
            <a:pPr defTabSz="1219200"/>
            <a:r>
              <a:rPr lang="en-AU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66.228.126.195</a:t>
            </a:r>
          </a:p>
        </p:txBody>
      </p:sp>
      <p:sp>
        <p:nvSpPr>
          <p:cNvPr id="1511439" name="Rectangle 15"/>
          <p:cNvSpPr>
            <a:spLocks noChangeArrowheads="1"/>
          </p:cNvSpPr>
          <p:nvPr/>
        </p:nvSpPr>
        <p:spPr bwMode="auto">
          <a:xfrm>
            <a:off x="6010562" y="8337100"/>
            <a:ext cx="2253227" cy="1266876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non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192.168.1.1</a:t>
            </a:r>
          </a:p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192.168.1.2</a:t>
            </a:r>
          </a:p>
        </p:txBody>
      </p:sp>
      <p:sp>
        <p:nvSpPr>
          <p:cNvPr id="1511440" name="Text Box 16"/>
          <p:cNvSpPr txBox="1">
            <a:spLocks noChangeArrowheads="1"/>
          </p:cNvSpPr>
          <p:nvPr/>
        </p:nvSpPr>
        <p:spPr bwMode="auto">
          <a:xfrm>
            <a:off x="9470234" y="8705850"/>
            <a:ext cx="2060412" cy="574379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  <a:effectLst/>
        </p:spPr>
        <p:txBody>
          <a:bodyPr wrap="square" lIns="111624" tIns="55812" rIns="111624" bIns="55812">
            <a:spAutoFit/>
          </a:bodyPr>
          <a:lstStyle/>
          <a:p>
            <a:pPr defTabSz="1219200">
              <a:spcBef>
                <a:spcPct val="50000"/>
              </a:spcBef>
            </a:pPr>
            <a:r>
              <a: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200.1.1.1</a:t>
            </a:r>
          </a:p>
        </p:txBody>
      </p:sp>
      <p:sp>
        <p:nvSpPr>
          <p:cNvPr id="1511441" name="AutoShape 17"/>
          <p:cNvSpPr>
            <a:spLocks noChangeArrowheads="1"/>
          </p:cNvSpPr>
          <p:nvPr/>
        </p:nvSpPr>
        <p:spPr bwMode="auto">
          <a:xfrm>
            <a:off x="8241508" y="8779670"/>
            <a:ext cx="1016795" cy="407193"/>
          </a:xfrm>
          <a:prstGeom prst="leftRightArrow">
            <a:avLst>
              <a:gd name="adj1" fmla="val 50000"/>
              <a:gd name="adj2" fmla="val 49942"/>
            </a:avLst>
          </a:prstGeom>
          <a:solidFill>
            <a:schemeClr val="tx1"/>
          </a:solidFill>
          <a:ln w="12700" cap="sq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25477" tIns="62739" rIns="125477" bIns="62739" anchor="ctr"/>
          <a:lstStyle/>
          <a:p>
            <a:endParaRPr lang="en-US" sz="2700"/>
          </a:p>
        </p:txBody>
      </p:sp>
      <p:pic>
        <p:nvPicPr>
          <p:cNvPr id="1511442" name="Picture 18" descr="Router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74809" y="7046120"/>
            <a:ext cx="1257300" cy="769143"/>
          </a:xfrm>
          <a:prstGeom prst="rect">
            <a:avLst/>
          </a:prstGeom>
          <a:noFill/>
        </p:spPr>
      </p:pic>
      <p:sp>
        <p:nvSpPr>
          <p:cNvPr id="23" name="Text Box 16"/>
          <p:cNvSpPr txBox="1">
            <a:spLocks noChangeArrowheads="1"/>
          </p:cNvSpPr>
          <p:nvPr/>
        </p:nvSpPr>
        <p:spPr bwMode="auto">
          <a:xfrm>
            <a:off x="8115302" y="7891463"/>
            <a:ext cx="1202532" cy="5282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11624" tIns="55812" rIns="111624" bIns="55812">
            <a:spAutoFit/>
          </a:bodyPr>
          <a:lstStyle/>
          <a:p>
            <a:pPr algn="ctr" defTabSz="1219200">
              <a:spcBef>
                <a:spcPct val="50000"/>
              </a:spcBef>
              <a:defRPr/>
            </a:pPr>
            <a:r>
              <a:rPr lang="en-US" sz="2700">
                <a:solidFill>
                  <a:srgbClr val="00206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0730" y="6857999"/>
            <a:ext cx="2561774" cy="192133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537" y="7071135"/>
            <a:ext cx="2389848" cy="179238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0406" y="8392383"/>
            <a:ext cx="2389848" cy="179238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3490644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0AB-B3F4-5C28-EAC0-4BE194A80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 Assignment Example</a:t>
            </a:r>
          </a:p>
        </p:txBody>
      </p:sp>
      <p:pic>
        <p:nvPicPr>
          <p:cNvPr id="5" name="Graphic 4" descr="Database outline">
            <a:extLst>
              <a:ext uri="{FF2B5EF4-FFF2-40B4-BE49-F238E27FC236}">
                <a16:creationId xmlns:a16="http://schemas.microsoft.com/office/drawing/2014/main" id="{0EA348C0-E416-77AD-6EC0-A31C331D4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841" y="6905616"/>
            <a:ext cx="914400" cy="914400"/>
          </a:xfrm>
          <a:prstGeom prst="rect">
            <a:avLst/>
          </a:prstGeom>
        </p:spPr>
      </p:pic>
      <p:pic>
        <p:nvPicPr>
          <p:cNvPr id="9" name="Graphic 8" descr="Photocopier outline">
            <a:extLst>
              <a:ext uri="{FF2B5EF4-FFF2-40B4-BE49-F238E27FC236}">
                <a16:creationId xmlns:a16="http://schemas.microsoft.com/office/drawing/2014/main" id="{AD4F4702-5EC1-7744-5829-40655CB911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5253" y="3293776"/>
            <a:ext cx="914400" cy="914400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D246BF40-054A-94EE-7726-658DF27AD0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93082" y="4714808"/>
            <a:ext cx="6759790" cy="6759790"/>
          </a:xfrm>
          <a:prstGeom prst="rect">
            <a:avLst/>
          </a:prstGeom>
        </p:spPr>
      </p:pic>
      <p:pic>
        <p:nvPicPr>
          <p:cNvPr id="15" name="Graphic 14" descr="Laptop outline">
            <a:extLst>
              <a:ext uri="{FF2B5EF4-FFF2-40B4-BE49-F238E27FC236}">
                <a16:creationId xmlns:a16="http://schemas.microsoft.com/office/drawing/2014/main" id="{AA8EF1C2-21E7-53B2-F4BE-CCCC1AAF3B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96174" y="2564137"/>
            <a:ext cx="914400" cy="914400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9CA75759-0BBB-AFD6-DB72-73E2E614D8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64849" y="2167491"/>
            <a:ext cx="914400" cy="914400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51E681D3-058D-81C4-4A90-8422C248DD6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9831" y="4274578"/>
            <a:ext cx="1114424" cy="990601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F034FCC7-C2DC-38A3-96A3-CCADD276934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0860" y="4081930"/>
            <a:ext cx="1314922" cy="405493"/>
          </a:xfrm>
          <a:prstGeom prst="rect">
            <a:avLst/>
          </a:prstGeom>
          <a:ln>
            <a:noFill/>
          </a:ln>
        </p:spPr>
      </p:pic>
      <p:pic>
        <p:nvPicPr>
          <p:cNvPr id="24" name="Graphic 23" descr="Wi-Fi with solid fill">
            <a:extLst>
              <a:ext uri="{FF2B5EF4-FFF2-40B4-BE49-F238E27FC236}">
                <a16:creationId xmlns:a16="http://schemas.microsoft.com/office/drawing/2014/main" id="{6C024D4F-735B-F530-B8E9-231469CD78C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223365" y="3193087"/>
            <a:ext cx="914400" cy="914400"/>
          </a:xfrm>
          <a:prstGeom prst="rect">
            <a:avLst/>
          </a:prstGeom>
        </p:spPr>
      </p:pic>
      <p:pic>
        <p:nvPicPr>
          <p:cNvPr id="25" name="Graphic 24" descr="Laptop outline">
            <a:extLst>
              <a:ext uri="{FF2B5EF4-FFF2-40B4-BE49-F238E27FC236}">
                <a16:creationId xmlns:a16="http://schemas.microsoft.com/office/drawing/2014/main" id="{CEDBB369-F50D-4A3E-594A-CFE92C51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391" y="7755726"/>
            <a:ext cx="914400" cy="914400"/>
          </a:xfrm>
          <a:prstGeom prst="rect">
            <a:avLst/>
          </a:prstGeom>
        </p:spPr>
      </p:pic>
      <p:pic>
        <p:nvPicPr>
          <p:cNvPr id="26" name="Graphic 25" descr="Laptop outline">
            <a:extLst>
              <a:ext uri="{FF2B5EF4-FFF2-40B4-BE49-F238E27FC236}">
                <a16:creationId xmlns:a16="http://schemas.microsoft.com/office/drawing/2014/main" id="{4F8E793C-B4A9-F548-3B5D-ED9648330B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007" y="8217687"/>
            <a:ext cx="914400" cy="914400"/>
          </a:xfrm>
          <a:prstGeom prst="rect">
            <a:avLst/>
          </a:prstGeom>
        </p:spPr>
      </p:pic>
      <p:pic>
        <p:nvPicPr>
          <p:cNvPr id="27" name="Graphic 26" descr="Laptop outline">
            <a:extLst>
              <a:ext uri="{FF2B5EF4-FFF2-40B4-BE49-F238E27FC236}">
                <a16:creationId xmlns:a16="http://schemas.microsoft.com/office/drawing/2014/main" id="{4474458E-74FF-4758-D3D9-3266CDB821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09936" y="8212926"/>
            <a:ext cx="914400" cy="914400"/>
          </a:xfrm>
          <a:prstGeom prst="rect">
            <a:avLst/>
          </a:prstGeom>
        </p:spPr>
      </p:pic>
      <p:pic>
        <p:nvPicPr>
          <p:cNvPr id="28" name="Graphic 27" descr="Laptop outline">
            <a:extLst>
              <a:ext uri="{FF2B5EF4-FFF2-40B4-BE49-F238E27FC236}">
                <a16:creationId xmlns:a16="http://schemas.microsoft.com/office/drawing/2014/main" id="{2B794989-ED0B-7A47-26F1-66B2FB8DCC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59178" y="4056840"/>
            <a:ext cx="914400" cy="914400"/>
          </a:xfrm>
          <a:prstGeom prst="rect">
            <a:avLst/>
          </a:prstGeom>
        </p:spPr>
      </p:pic>
      <p:pic>
        <p:nvPicPr>
          <p:cNvPr id="29" name="Graphic 28" descr="Laptop outline">
            <a:extLst>
              <a:ext uri="{FF2B5EF4-FFF2-40B4-BE49-F238E27FC236}">
                <a16:creationId xmlns:a16="http://schemas.microsoft.com/office/drawing/2014/main" id="{4D8C3077-B424-8427-87E7-B38E5E324A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86800" y="2152246"/>
            <a:ext cx="914400" cy="914400"/>
          </a:xfrm>
          <a:prstGeom prst="rect">
            <a:avLst/>
          </a:prstGeom>
        </p:spPr>
      </p:pic>
      <p:pic>
        <p:nvPicPr>
          <p:cNvPr id="30" name="Graphic 29" descr="Laptop outline">
            <a:extLst>
              <a:ext uri="{FF2B5EF4-FFF2-40B4-BE49-F238E27FC236}">
                <a16:creationId xmlns:a16="http://schemas.microsoft.com/office/drawing/2014/main" id="{23C9D3A9-F60E-67DC-69D0-A099128DFD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01978" y="1779898"/>
            <a:ext cx="914400" cy="914400"/>
          </a:xfrm>
          <a:prstGeom prst="rect">
            <a:avLst/>
          </a:prstGeom>
        </p:spPr>
      </p:pic>
      <p:pic>
        <p:nvPicPr>
          <p:cNvPr id="31" name="Picture 30" descr="Diagram&#10;&#10;Description automatically generated">
            <a:extLst>
              <a:ext uri="{FF2B5EF4-FFF2-40B4-BE49-F238E27FC236}">
                <a16:creationId xmlns:a16="http://schemas.microsoft.com/office/drawing/2014/main" id="{28CB1367-A401-0CA2-727E-4988B829915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049" y="7317370"/>
            <a:ext cx="1314922" cy="405493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7839049-37F9-32AE-C6C9-072CF3565A03}"/>
              </a:ext>
            </a:extLst>
          </p:cNvPr>
          <p:cNvSpPr/>
          <p:nvPr/>
        </p:nvSpPr>
        <p:spPr>
          <a:xfrm>
            <a:off x="8863362" y="3924471"/>
            <a:ext cx="1685925" cy="64293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Access Point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F0E2EF6-F7C7-9BF1-C4D2-6DCF2C5E352B}"/>
              </a:ext>
            </a:extLst>
          </p:cNvPr>
          <p:cNvSpPr/>
          <p:nvPr/>
        </p:nvSpPr>
        <p:spPr>
          <a:xfrm>
            <a:off x="7793826" y="3696827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720147FA-888A-D6B3-838E-FFB9F44621F5}"/>
              </a:ext>
            </a:extLst>
          </p:cNvPr>
          <p:cNvSpPr/>
          <p:nvPr/>
        </p:nvSpPr>
        <p:spPr>
          <a:xfrm>
            <a:off x="6223947" y="5515238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NAT</a:t>
            </a:r>
          </a:p>
        </p:txBody>
      </p:sp>
      <p:sp>
        <p:nvSpPr>
          <p:cNvPr id="41" name="Arc 40">
            <a:extLst>
              <a:ext uri="{FF2B5EF4-FFF2-40B4-BE49-F238E27FC236}">
                <a16:creationId xmlns:a16="http://schemas.microsoft.com/office/drawing/2014/main" id="{B0F2FDC1-6AE4-9A91-29E4-5DA4267E83AC}"/>
              </a:ext>
            </a:extLst>
          </p:cNvPr>
          <p:cNvSpPr/>
          <p:nvPr/>
        </p:nvSpPr>
        <p:spPr>
          <a:xfrm>
            <a:off x="-3923364" y="593186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F1EAC55C-9665-14C4-B818-BEDE957BB08B}"/>
              </a:ext>
            </a:extLst>
          </p:cNvPr>
          <p:cNvSpPr/>
          <p:nvPr/>
        </p:nvSpPr>
        <p:spPr>
          <a:xfrm rot="10800000">
            <a:off x="7105996" y="1567329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c 42">
            <a:extLst>
              <a:ext uri="{FF2B5EF4-FFF2-40B4-BE49-F238E27FC236}">
                <a16:creationId xmlns:a16="http://schemas.microsoft.com/office/drawing/2014/main" id="{1625C421-2343-23C1-EF18-12FFFD760DBE}"/>
              </a:ext>
            </a:extLst>
          </p:cNvPr>
          <p:cNvSpPr/>
          <p:nvPr/>
        </p:nvSpPr>
        <p:spPr>
          <a:xfrm>
            <a:off x="-4214813" y="1678778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98C08229-D249-18C5-6697-3C1C9239F8BC}"/>
              </a:ext>
            </a:extLst>
          </p:cNvPr>
          <p:cNvSpPr/>
          <p:nvPr/>
        </p:nvSpPr>
        <p:spPr>
          <a:xfrm>
            <a:off x="2264368" y="4492902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0A938A2E-93BB-10F7-D676-E1D101255CA0}"/>
              </a:ext>
            </a:extLst>
          </p:cNvPr>
          <p:cNvSpPr/>
          <p:nvPr/>
        </p:nvSpPr>
        <p:spPr>
          <a:xfrm>
            <a:off x="1956177" y="6832786"/>
            <a:ext cx="1053900" cy="484584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DHCP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C1D672F-E0B5-8B76-AA81-32919FD5FAB3}"/>
              </a:ext>
            </a:extLst>
          </p:cNvPr>
          <p:cNvSpPr txBox="1"/>
          <p:nvPr/>
        </p:nvSpPr>
        <p:spPr>
          <a:xfrm>
            <a:off x="7216309" y="4731315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99CF500-2487-F401-DBF3-C8EE445E30ED}"/>
              </a:ext>
            </a:extLst>
          </p:cNvPr>
          <p:cNvSpPr txBox="1"/>
          <p:nvPr/>
        </p:nvSpPr>
        <p:spPr>
          <a:xfrm>
            <a:off x="9294882" y="453014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246EDCD-8F98-0C3F-CD19-3377A5AB5AC1}"/>
              </a:ext>
            </a:extLst>
          </p:cNvPr>
          <p:cNvSpPr txBox="1"/>
          <p:nvPr/>
        </p:nvSpPr>
        <p:spPr>
          <a:xfrm>
            <a:off x="3312224" y="76352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7785FDA-2C58-F35A-45A8-F15E1376418D}"/>
              </a:ext>
            </a:extLst>
          </p:cNvPr>
          <p:cNvSpPr txBox="1"/>
          <p:nvPr/>
        </p:nvSpPr>
        <p:spPr>
          <a:xfrm>
            <a:off x="740118" y="775572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0A475E-0EC6-4033-0020-ED0793239AB8}"/>
              </a:ext>
            </a:extLst>
          </p:cNvPr>
          <p:cNvSpPr txBox="1"/>
          <p:nvPr/>
        </p:nvSpPr>
        <p:spPr>
          <a:xfrm>
            <a:off x="2861408" y="21376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B699631-2F20-DE2A-1F89-AC13EF8B467B}"/>
              </a:ext>
            </a:extLst>
          </p:cNvPr>
          <p:cNvSpPr txBox="1"/>
          <p:nvPr/>
        </p:nvSpPr>
        <p:spPr>
          <a:xfrm>
            <a:off x="10277330" y="2819041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C4BB47A-ABFF-91E2-5515-678F2BE2A9FC}"/>
              </a:ext>
            </a:extLst>
          </p:cNvPr>
          <p:cNvSpPr txBox="1"/>
          <p:nvPr/>
        </p:nvSpPr>
        <p:spPr>
          <a:xfrm>
            <a:off x="2626355" y="9079550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dynamic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4B60C97-3C42-9B4B-2A6D-D7124626B7C9}"/>
              </a:ext>
            </a:extLst>
          </p:cNvPr>
          <p:cNvSpPr txBox="1"/>
          <p:nvPr/>
        </p:nvSpPr>
        <p:spPr>
          <a:xfrm>
            <a:off x="1342470" y="404609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D908FD1-1F0F-2BE4-2823-E851BE678407}"/>
              </a:ext>
            </a:extLst>
          </p:cNvPr>
          <p:cNvSpPr txBox="1"/>
          <p:nvPr/>
        </p:nvSpPr>
        <p:spPr>
          <a:xfrm>
            <a:off x="3407464" y="4546649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static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8B7076F-9769-46B5-DD36-5704470DECF9}"/>
              </a:ext>
            </a:extLst>
          </p:cNvPr>
          <p:cNvSpPr txBox="1"/>
          <p:nvPr/>
        </p:nvSpPr>
        <p:spPr>
          <a:xfrm>
            <a:off x="11616378" y="8346960"/>
            <a:ext cx="38952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Rest of the World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B684054-2719-F634-5C8D-A07B5347B9D9}"/>
              </a:ext>
            </a:extLst>
          </p:cNvPr>
          <p:cNvSpPr txBox="1"/>
          <p:nvPr/>
        </p:nvSpPr>
        <p:spPr>
          <a:xfrm>
            <a:off x="332179" y="1869554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AB4A09F-2A54-4890-5652-51EFC4EFF824}"/>
              </a:ext>
            </a:extLst>
          </p:cNvPr>
          <p:cNvSpPr txBox="1"/>
          <p:nvPr/>
        </p:nvSpPr>
        <p:spPr>
          <a:xfrm>
            <a:off x="335158" y="6115493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AE18422-6326-F442-E5E9-7E8CC6874698}"/>
              </a:ext>
            </a:extLst>
          </p:cNvPr>
          <p:cNvSpPr txBox="1"/>
          <p:nvPr/>
        </p:nvSpPr>
        <p:spPr>
          <a:xfrm>
            <a:off x="11798271" y="2392162"/>
            <a:ext cx="21130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Network 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1D2A77-7025-F16F-0D96-E1FFC9CB2AF4}"/>
              </a:ext>
            </a:extLst>
          </p:cNvPr>
          <p:cNvCxnSpPr>
            <a:cxnSpLocks/>
          </p:cNvCxnSpPr>
          <p:nvPr/>
        </p:nvCxnSpPr>
        <p:spPr>
          <a:xfrm>
            <a:off x="6924103" y="4993703"/>
            <a:ext cx="4235075" cy="299659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E8083E-0115-B05A-AD49-250B1A7AD286}"/>
              </a:ext>
            </a:extLst>
          </p:cNvPr>
          <p:cNvCxnSpPr>
            <a:cxnSpLocks/>
          </p:cNvCxnSpPr>
          <p:nvPr/>
        </p:nvCxnSpPr>
        <p:spPr>
          <a:xfrm flipV="1">
            <a:off x="7153145" y="4429644"/>
            <a:ext cx="1714500" cy="2470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90B644A-9E1E-2B4D-73AD-0D648645DDC9}"/>
              </a:ext>
            </a:extLst>
          </p:cNvPr>
          <p:cNvCxnSpPr>
            <a:cxnSpLocks/>
          </p:cNvCxnSpPr>
          <p:nvPr/>
        </p:nvCxnSpPr>
        <p:spPr>
          <a:xfrm flipV="1">
            <a:off x="3797984" y="4971240"/>
            <a:ext cx="2841587" cy="23825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38A246E4-51BE-B8CA-0AB9-713C8D5843C4}"/>
              </a:ext>
            </a:extLst>
          </p:cNvPr>
          <p:cNvCxnSpPr>
            <a:cxnSpLocks/>
          </p:cNvCxnSpPr>
          <p:nvPr/>
        </p:nvCxnSpPr>
        <p:spPr>
          <a:xfrm>
            <a:off x="4338009" y="4281773"/>
            <a:ext cx="2152893" cy="4330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BCE0198-8A43-4C0E-9C1C-746F21045C97}"/>
              </a:ext>
            </a:extLst>
          </p:cNvPr>
          <p:cNvCxnSpPr>
            <a:cxnSpLocks/>
          </p:cNvCxnSpPr>
          <p:nvPr/>
        </p:nvCxnSpPr>
        <p:spPr>
          <a:xfrm flipH="1">
            <a:off x="1899326" y="7635283"/>
            <a:ext cx="757628" cy="8208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33F4CF1-13A4-788F-4662-880B333DDF87}"/>
              </a:ext>
            </a:extLst>
          </p:cNvPr>
          <p:cNvCxnSpPr>
            <a:cxnSpLocks/>
          </p:cNvCxnSpPr>
          <p:nvPr/>
        </p:nvCxnSpPr>
        <p:spPr>
          <a:xfrm>
            <a:off x="1478221" y="7494312"/>
            <a:ext cx="1148134" cy="12035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CC5E90F-C282-B862-A8E5-CCC796EE44F4}"/>
              </a:ext>
            </a:extLst>
          </p:cNvPr>
          <p:cNvCxnSpPr>
            <a:cxnSpLocks/>
          </p:cNvCxnSpPr>
          <p:nvPr/>
        </p:nvCxnSpPr>
        <p:spPr>
          <a:xfrm>
            <a:off x="2912248" y="7689988"/>
            <a:ext cx="252987" cy="72913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BC4E04-A0DB-C66A-67C1-9B7276AAF410}"/>
              </a:ext>
            </a:extLst>
          </p:cNvPr>
          <p:cNvCxnSpPr>
            <a:cxnSpLocks/>
          </p:cNvCxnSpPr>
          <p:nvPr/>
        </p:nvCxnSpPr>
        <p:spPr>
          <a:xfrm>
            <a:off x="2870340" y="7620962"/>
            <a:ext cx="1445808" cy="82211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704F6E5-A1B4-0B66-BEF7-D44EBDD4BF0A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2167909" y="3764035"/>
            <a:ext cx="892951" cy="5206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C2F5581-56BD-3FB0-12AC-6C34F7744585}"/>
              </a:ext>
            </a:extLst>
          </p:cNvPr>
          <p:cNvCxnSpPr>
            <a:cxnSpLocks/>
          </p:cNvCxnSpPr>
          <p:nvPr/>
        </p:nvCxnSpPr>
        <p:spPr>
          <a:xfrm>
            <a:off x="2491675" y="2852781"/>
            <a:ext cx="985773" cy="12415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EC3825D-2A32-18A9-058F-39F000315319}"/>
              </a:ext>
            </a:extLst>
          </p:cNvPr>
          <p:cNvCxnSpPr>
            <a:cxnSpLocks/>
          </p:cNvCxnSpPr>
          <p:nvPr/>
        </p:nvCxnSpPr>
        <p:spPr>
          <a:xfrm>
            <a:off x="3913086" y="3233337"/>
            <a:ext cx="15073" cy="84859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Arc 88">
            <a:extLst>
              <a:ext uri="{FF2B5EF4-FFF2-40B4-BE49-F238E27FC236}">
                <a16:creationId xmlns:a16="http://schemas.microsoft.com/office/drawing/2014/main" id="{3D507ABA-B414-DB41-2CBF-0B32158053FA}"/>
              </a:ext>
            </a:extLst>
          </p:cNvPr>
          <p:cNvSpPr/>
          <p:nvPr/>
        </p:nvSpPr>
        <p:spPr>
          <a:xfrm rot="10800000">
            <a:off x="8499445" y="6263731"/>
            <a:ext cx="10610611" cy="3838577"/>
          </a:xfrm>
          <a:prstGeom prst="arc">
            <a:avLst>
              <a:gd name="adj1" fmla="val 16200000"/>
              <a:gd name="adj2" fmla="val 5088841"/>
            </a:avLst>
          </a:prstGeom>
          <a:ln w="38100">
            <a:solidFill>
              <a:srgbClr val="FF40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863E593-D857-C5F6-E233-6067C5B5692F}"/>
              </a:ext>
            </a:extLst>
          </p:cNvPr>
          <p:cNvSpPr txBox="1"/>
          <p:nvPr/>
        </p:nvSpPr>
        <p:spPr>
          <a:xfrm>
            <a:off x="8863362" y="7890631"/>
            <a:ext cx="13708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FF40FF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Public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CD7080F-BB50-5F33-0319-49641139B5B8}"/>
              </a:ext>
            </a:extLst>
          </p:cNvPr>
          <p:cNvSpPr txBox="1"/>
          <p:nvPr/>
        </p:nvSpPr>
        <p:spPr>
          <a:xfrm>
            <a:off x="178905" y="4956202"/>
            <a:ext cx="2263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B05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192.168.0.0/24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A50722A-08DD-C8DE-6D81-628C2511BF5F}"/>
              </a:ext>
            </a:extLst>
          </p:cNvPr>
          <p:cNvSpPr txBox="1"/>
          <p:nvPr/>
        </p:nvSpPr>
        <p:spPr>
          <a:xfrm>
            <a:off x="11798271" y="3419454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192.168.20.0/24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B392039-7585-FF76-CF96-EC8C2D1A7B34}"/>
              </a:ext>
            </a:extLst>
          </p:cNvPr>
          <p:cNvSpPr txBox="1"/>
          <p:nvPr/>
        </p:nvSpPr>
        <p:spPr>
          <a:xfrm>
            <a:off x="333600" y="9144200"/>
            <a:ext cx="2435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192.168.10.0/24</a:t>
            </a:r>
          </a:p>
        </p:txBody>
      </p:sp>
    </p:spTree>
    <p:extLst>
      <p:ext uri="{BB962C8B-B14F-4D97-AF65-F5344CB8AC3E}">
        <p14:creationId xmlns:p14="http://schemas.microsoft.com/office/powerpoint/2010/main" val="133477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8" grpId="0" animBg="1"/>
      <p:bldP spid="44" grpId="0" animBg="1"/>
      <p:bldP spid="44" grpId="1" animBg="1"/>
      <p:bldP spid="45" grpId="0" animBg="1"/>
      <p:bldP spid="45" grpId="1" animBg="1"/>
      <p:bldP spid="46" grpId="0"/>
      <p:bldP spid="46" grpId="1"/>
      <p:bldP spid="50" grpId="0"/>
      <p:bldP spid="50" grpId="1"/>
      <p:bldP spid="51" grpId="0"/>
      <p:bldP spid="51" grpId="1"/>
      <p:bldP spid="53" grpId="0"/>
      <p:bldP spid="53" grpId="1"/>
      <p:bldP spid="59" grpId="0"/>
      <p:bldP spid="59" grpId="1"/>
      <p:bldP spid="60" grpId="0"/>
      <p:bldP spid="60" grpId="1"/>
      <p:bldP spid="61" grpId="0"/>
      <p:bldP spid="61" grpId="1"/>
      <p:bldP spid="62" grpId="0"/>
      <p:bldP spid="62" grpId="1"/>
      <p:bldP spid="63" grpId="0"/>
      <p:bldP spid="63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Addressing Concerns	</a:t>
            </a:r>
          </a:p>
        </p:txBody>
      </p:sp>
      <p:sp>
        <p:nvSpPr>
          <p:cNvPr id="39516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Explosive growth of the internet created serious concerns about the depletion of the IP address space</a:t>
            </a:r>
          </a:p>
          <a:p>
            <a:r>
              <a:rPr lang="en-US"/>
              <a:t>In the 1990s several initiatives were taken to ensure we would not run out of addresses</a:t>
            </a:r>
          </a:p>
          <a:p>
            <a:pPr lvl="1"/>
            <a:r>
              <a:rPr lang="en-US"/>
              <a:t>Classless inter-domain routing (CIDR)</a:t>
            </a:r>
          </a:p>
          <a:p>
            <a:pPr lvl="1"/>
            <a:r>
              <a:rPr lang="en-US"/>
              <a:t>Network address translation</a:t>
            </a:r>
          </a:p>
          <a:p>
            <a:pPr lvl="1"/>
            <a:r>
              <a:rPr lang="en-US"/>
              <a:t>Greater use of private IP address space</a:t>
            </a:r>
          </a:p>
          <a:p>
            <a:pPr lvl="1"/>
            <a:r>
              <a:rPr lang="en-US"/>
              <a:t>IPv6</a:t>
            </a:r>
          </a:p>
          <a:p>
            <a:r>
              <a:rPr lang="en-US"/>
              <a:t>Today exhaustion of IPv4 address space is </a:t>
            </a:r>
          </a:p>
          <a:p>
            <a:pPr marL="0" indent="0">
              <a:buNone/>
            </a:pPr>
            <a:r>
              <a:rPr lang="en-US"/>
              <a:t>     almost here at the Regional Registries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83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7041" y="5143500"/>
            <a:ext cx="5029200" cy="5029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7641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Crisis, What Crisis?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/>
              <a:t>IPv4 address exhaustion at IANA occurred in February 2011</a:t>
            </a:r>
          </a:p>
          <a:p>
            <a:pPr eaLnBrk="1" hangingPunct="1"/>
            <a:r>
              <a:rPr lang="en-US"/>
              <a:t>Large IP address blocks are no longer available for allocation from the major registries</a:t>
            </a:r>
          </a:p>
          <a:p>
            <a:pPr eaLnBrk="1" hangingPunct="1"/>
            <a:r>
              <a:rPr lang="en-US"/>
              <a:t>IP addresses can now be traded</a:t>
            </a:r>
          </a:p>
          <a:p>
            <a:pPr eaLnBrk="1" hangingPunct="1"/>
            <a:r>
              <a:rPr lang="en-US"/>
              <a:t>We can get more aggressive address reclamation using NAT</a:t>
            </a:r>
          </a:p>
          <a:p>
            <a:pPr eaLnBrk="1" hangingPunct="1"/>
            <a:r>
              <a:rPr lang="en-US"/>
              <a:t>What happens when no more IPv4 addresses are available?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0700" y="6677927"/>
            <a:ext cx="5446859" cy="34042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5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IPv6: What Is It?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/>
              <a:t>The next generation of IP motivated by the anticipated exhaustions of IP addresses</a:t>
            </a:r>
          </a:p>
          <a:p>
            <a:pPr>
              <a:lnSpc>
                <a:spcPct val="90000"/>
              </a:lnSpc>
            </a:pPr>
            <a:r>
              <a:rPr lang="en-US"/>
              <a:t>Developed in the 1990s</a:t>
            </a:r>
          </a:p>
          <a:p>
            <a:pPr>
              <a:lnSpc>
                <a:spcPct val="90000"/>
              </a:lnSpc>
            </a:pPr>
            <a:r>
              <a:rPr lang="en-US"/>
              <a:t>New packet header structure (not very backwards-</a:t>
            </a:r>
            <a:br>
              <a:rPr lang="en-US"/>
            </a:br>
            <a:r>
              <a:rPr lang="en-US"/>
              <a:t>compatible with IPv4)</a:t>
            </a:r>
          </a:p>
          <a:p>
            <a:pPr>
              <a:lnSpc>
                <a:spcPct val="90000"/>
              </a:lnSpc>
            </a:pPr>
            <a:r>
              <a:rPr lang="en-US"/>
              <a:t>Expanded address range, 128 bits!</a:t>
            </a:r>
          </a:p>
          <a:p>
            <a:pPr>
              <a:lnSpc>
                <a:spcPct val="90000"/>
              </a:lnSpc>
            </a:pPr>
            <a:r>
              <a:rPr lang="en-US"/>
              <a:t>Improved security</a:t>
            </a:r>
          </a:p>
          <a:p>
            <a:pPr>
              <a:lnSpc>
                <a:spcPct val="90000"/>
              </a:lnSpc>
            </a:pPr>
            <a:r>
              <a:rPr lang="en-US"/>
              <a:t>Flow definition</a:t>
            </a:r>
          </a:p>
          <a:p>
            <a:pPr>
              <a:lnSpc>
                <a:spcPct val="90000"/>
              </a:lnSpc>
            </a:pPr>
            <a:r>
              <a:rPr lang="en-US"/>
              <a:t>Auto configuration built in</a:t>
            </a:r>
          </a:p>
          <a:p>
            <a:pPr>
              <a:lnSpc>
                <a:spcPct val="90000"/>
              </a:lnSpc>
            </a:pPr>
            <a:r>
              <a:rPr lang="en-US" err="1"/>
              <a:t>Anycast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/>
                </a:solidFill>
              </a:rPr>
              <a:pPr/>
              <a:t>85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965956" name="Text Box 4"/>
          <p:cNvSpPr txBox="1">
            <a:spLocks noChangeArrowheads="1"/>
          </p:cNvSpPr>
          <p:nvPr/>
        </p:nvSpPr>
        <p:spPr bwMode="auto">
          <a:xfrm>
            <a:off x="4662330" y="9115897"/>
            <a:ext cx="8253572" cy="692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  <a:headEnd/>
            <a:tailEnd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37136" tIns="68568" rIns="137136" bIns="68568">
            <a:spAutoFit/>
          </a:bodyPr>
          <a:lstStyle/>
          <a:p>
            <a:pPr defTabSz="1369220"/>
            <a:r>
              <a:rPr lang="en-US" sz="3600">
                <a:solidFill>
                  <a:schemeClr val="tx1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Significant effort required to migrate</a:t>
            </a:r>
          </a:p>
        </p:txBody>
      </p:sp>
      <p:pic>
        <p:nvPicPr>
          <p:cNvPr id="3965957" name="Picture 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41903" y="4807339"/>
            <a:ext cx="3486150" cy="4886325"/>
          </a:xfrm>
          <a:prstGeom prst="roundRect">
            <a:avLst>
              <a:gd name="adj" fmla="val 536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99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When Is IPv6 Coming?</a:t>
            </a:r>
          </a:p>
        </p:txBody>
      </p:sp>
      <p:sp>
        <p:nvSpPr>
          <p:cNvPr id="3959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It has been around since mid 1990s</a:t>
            </a:r>
          </a:p>
          <a:p>
            <a:r>
              <a:rPr lang="en-US"/>
              <a:t>Adoption is slow in some areas</a:t>
            </a:r>
          </a:p>
          <a:p>
            <a:r>
              <a:rPr lang="en-US"/>
              <a:t>More rapid in others</a:t>
            </a:r>
          </a:p>
          <a:p>
            <a:pPr lvl="1"/>
            <a:r>
              <a:rPr lang="en-US"/>
              <a:t>Areas of the globe with limited IPv4 addresses for their needs</a:t>
            </a:r>
          </a:p>
          <a:p>
            <a:pPr lvl="1"/>
            <a:r>
              <a:rPr lang="en-US"/>
              <a:t>Mobile phones</a:t>
            </a:r>
          </a:p>
          <a:p>
            <a:pPr lvl="1"/>
            <a:r>
              <a:rPr lang="en-US"/>
              <a:t>Single purpose devices needing lots of IP addresses (cable boxes)</a:t>
            </a:r>
          </a:p>
          <a:p>
            <a:r>
              <a:rPr lang="en-US"/>
              <a:t>All major internet connected devices support both IPv4 and IPv6</a:t>
            </a:r>
          </a:p>
          <a:p>
            <a:r>
              <a:rPr lang="en-US"/>
              <a:t>Overtime more traffic will move over to IPv6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68422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Routing and Forwarding</a:t>
            </a:r>
          </a:p>
        </p:txBody>
      </p:sp>
      <p:sp>
        <p:nvSpPr>
          <p:cNvPr id="3965955" name="Rectangle 3"/>
          <p:cNvSpPr>
            <a:spLocks noGrp="1" noChangeArrowheads="1"/>
          </p:cNvSpPr>
          <p:nvPr>
            <p:ph idx="1"/>
          </p:nvPr>
        </p:nvSpPr>
        <p:spPr>
          <a:xfrm>
            <a:off x="1257300" y="2193131"/>
            <a:ext cx="14386354" cy="6967198"/>
          </a:xfrm>
        </p:spPr>
        <p:txBody>
          <a:bodyPr>
            <a:normAutofit fontScale="92500" lnSpcReduction="10000"/>
          </a:bodyPr>
          <a:lstStyle/>
          <a:p>
            <a:r>
              <a:rPr lang="en-US"/>
              <a:t>These are what routers do to make the internet work.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Forwarding</a:t>
            </a:r>
            <a:r>
              <a:rPr lang="en-US"/>
              <a:t> packets from the source to the destination.</a:t>
            </a:r>
          </a:p>
          <a:p>
            <a:pPr lvl="1"/>
            <a:r>
              <a:rPr lang="en-US"/>
              <a:t>Building tables of destination networks and the neighbors who can get them one “hop” closer to them. This is called </a:t>
            </a:r>
            <a:r>
              <a:rPr lang="en-US">
                <a:solidFill>
                  <a:srgbClr val="FF0000"/>
                </a:solidFill>
              </a:rPr>
              <a:t>Routing</a:t>
            </a:r>
            <a:r>
              <a:rPr lang="en-US"/>
              <a:t>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Forwarding based on the routing table</a:t>
            </a:r>
          </a:p>
          <a:p>
            <a:r>
              <a:rPr lang="en-US"/>
              <a:t>Forwarding decision is local</a:t>
            </a:r>
          </a:p>
          <a:p>
            <a:r>
              <a:rPr lang="en-US"/>
              <a:t>The routing table is maintained by the routing protocol</a:t>
            </a:r>
          </a:p>
          <a:p>
            <a:r>
              <a:rPr lang="en-US"/>
              <a:t>Routing protocol uses non-local data to build the table</a:t>
            </a:r>
          </a:p>
          <a:p>
            <a:r>
              <a:rPr lang="en-US"/>
              <a:t>Router can contain rules that determine behavior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76E8DCF4-EBDD-4FE1-8465-FD383573D554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/>
              <a:t>87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5149" y="5973766"/>
            <a:ext cx="3562731" cy="43132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9592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322220" y="5193507"/>
            <a:ext cx="7989092" cy="4636293"/>
            <a:chOff x="1695" y="2233"/>
            <a:chExt cx="3355" cy="1947"/>
          </a:xfrm>
        </p:grpSpPr>
        <p:sp>
          <p:nvSpPr>
            <p:cNvPr id="3892227" name="Line 3"/>
            <p:cNvSpPr>
              <a:spLocks noChangeShapeType="1"/>
            </p:cNvSpPr>
            <p:nvPr/>
          </p:nvSpPr>
          <p:spPr bwMode="auto">
            <a:xfrm>
              <a:off x="1695" y="370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8" name="Line 4"/>
            <p:cNvSpPr>
              <a:spLocks noChangeShapeType="1"/>
            </p:cNvSpPr>
            <p:nvPr/>
          </p:nvSpPr>
          <p:spPr bwMode="auto">
            <a:xfrm>
              <a:off x="2396" y="3636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29" name="Line 5"/>
            <p:cNvSpPr>
              <a:spLocks noChangeShapeType="1"/>
            </p:cNvSpPr>
            <p:nvPr/>
          </p:nvSpPr>
          <p:spPr bwMode="auto">
            <a:xfrm>
              <a:off x="2493" y="2595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0" name="Cloud"/>
            <p:cNvSpPr>
              <a:spLocks noChangeAspect="1" noEditPoints="1" noChangeArrowheads="1"/>
            </p:cNvSpPr>
            <p:nvPr/>
          </p:nvSpPr>
          <p:spPr bwMode="auto">
            <a:xfrm rot="17040710">
              <a:off x="1768" y="2740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eaVert"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1" name="Line 7"/>
            <p:cNvSpPr>
              <a:spLocks noChangeShapeType="1"/>
            </p:cNvSpPr>
            <p:nvPr/>
          </p:nvSpPr>
          <p:spPr bwMode="auto">
            <a:xfrm>
              <a:off x="3314" y="2571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2862" y="2369"/>
              <a:ext cx="673" cy="620"/>
              <a:chOff x="4861" y="2475"/>
              <a:chExt cx="673" cy="620"/>
            </a:xfrm>
          </p:grpSpPr>
          <p:sp>
            <p:nvSpPr>
              <p:cNvPr id="3892233" name="Text Box 9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1</a:t>
                </a:r>
              </a:p>
            </p:txBody>
          </p:sp>
          <p:pic>
            <p:nvPicPr>
              <p:cNvPr id="3892234" name="Picture 10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35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2233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36" name="Line 12"/>
            <p:cNvSpPr>
              <a:spLocks noChangeShapeType="1"/>
            </p:cNvSpPr>
            <p:nvPr/>
          </p:nvSpPr>
          <p:spPr bwMode="auto">
            <a:xfrm>
              <a:off x="3362" y="3648"/>
              <a:ext cx="70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grpSp>
          <p:nvGrpSpPr>
            <p:cNvPr id="4" name="Group 13"/>
            <p:cNvGrpSpPr>
              <a:grpSpLocks/>
            </p:cNvGrpSpPr>
            <p:nvPr/>
          </p:nvGrpSpPr>
          <p:grpSpPr bwMode="auto">
            <a:xfrm>
              <a:off x="2862" y="3432"/>
              <a:ext cx="673" cy="620"/>
              <a:chOff x="4861" y="2475"/>
              <a:chExt cx="673" cy="620"/>
            </a:xfrm>
          </p:grpSpPr>
          <p:sp>
            <p:nvSpPr>
              <p:cNvPr id="3892238" name="Text Box 14"/>
              <p:cNvSpPr txBox="1">
                <a:spLocks noChangeArrowheads="1"/>
              </p:cNvSpPr>
              <p:nvPr/>
            </p:nvSpPr>
            <p:spPr bwMode="auto">
              <a:xfrm>
                <a:off x="4883" y="2882"/>
                <a:ext cx="651" cy="213"/>
              </a:xfrm>
              <a:prstGeom prst="rect">
                <a:avLst/>
              </a:prstGeom>
              <a:noFill/>
              <a:ln w="2857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0" hangingPunct="0"/>
                <a:r>
                  <a:rPr lang="en-US" sz="2700">
                    <a:latin typeface="Helvetica Neue Medium" panose="02000503000000020004" pitchFamily="2" charset="0"/>
                    <a:ea typeface="Helvetica Neue Medium" panose="02000503000000020004" pitchFamily="2" charset="0"/>
                    <a:cs typeface="Helvetica Neue Medium" panose="02000503000000020004" pitchFamily="2" charset="0"/>
                  </a:rPr>
                  <a:t>Router 2</a:t>
                </a:r>
              </a:p>
            </p:txBody>
          </p:sp>
          <p:pic>
            <p:nvPicPr>
              <p:cNvPr id="3892239" name="Picture 15" descr="Router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1" y="2475"/>
                <a:ext cx="640" cy="391"/>
              </a:xfrm>
              <a:prstGeom prst="rect">
                <a:avLst/>
              </a:prstGeom>
              <a:noFill/>
            </p:spPr>
          </p:pic>
        </p:grpSp>
        <p:sp>
          <p:nvSpPr>
            <p:cNvPr id="3892240" name="Cloud"/>
            <p:cNvSpPr>
              <a:spLocks noChangeAspect="1" noEditPoints="1" noChangeArrowheads="1"/>
            </p:cNvSpPr>
            <p:nvPr/>
          </p:nvSpPr>
          <p:spPr bwMode="auto">
            <a:xfrm>
              <a:off x="3733" y="3297"/>
              <a:ext cx="1317" cy="883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 anchorCtr="1"/>
            <a:lstStyle/>
            <a:p>
              <a:pPr eaLnBrk="0" hangingPunct="0"/>
              <a:endParaRPr lang="en-US" sz="3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41" name="Text Box 17"/>
            <p:cNvSpPr txBox="1">
              <a:spLocks noChangeArrowheads="1"/>
            </p:cNvSpPr>
            <p:nvPr/>
          </p:nvSpPr>
          <p:spPr bwMode="auto">
            <a:xfrm>
              <a:off x="3967" y="3587"/>
              <a:ext cx="861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</p:txBody>
        </p:sp>
        <p:sp>
          <p:nvSpPr>
            <p:cNvPr id="3892242" name="Text Box 18"/>
            <p:cNvSpPr txBox="1">
              <a:spLocks noChangeArrowheads="1"/>
            </p:cNvSpPr>
            <p:nvPr/>
          </p:nvSpPr>
          <p:spPr bwMode="auto">
            <a:xfrm>
              <a:off x="4040" y="2499"/>
              <a:ext cx="855" cy="23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0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</p:txBody>
        </p:sp>
      </p:grpSp>
      <p:sp>
        <p:nvSpPr>
          <p:cNvPr id="3892243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IP Routing</a:t>
            </a:r>
          </a:p>
        </p:txBody>
      </p:sp>
      <p:sp>
        <p:nvSpPr>
          <p:cNvPr id="3892244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The forwarding of IP packets to the destination</a:t>
            </a:r>
          </a:p>
          <a:p>
            <a:r>
              <a:rPr lang="en-US" sz="3600"/>
              <a:t>End-to-end path is not predetermined</a:t>
            </a:r>
          </a:p>
          <a:p>
            <a:pPr lvl="1"/>
            <a:r>
              <a:rPr lang="en-US" sz="2800"/>
              <a:t>Hop-by-hop routing</a:t>
            </a:r>
          </a:p>
          <a:p>
            <a:pPr lvl="1"/>
            <a:r>
              <a:rPr lang="en-US" sz="2800"/>
              <a:t>Router selects next router based on destination address</a:t>
            </a:r>
          </a:p>
          <a:p>
            <a:r>
              <a:rPr lang="en-US" sz="3600"/>
              <a:t>Often described as best-effort service</a:t>
            </a:r>
          </a:p>
        </p:txBody>
      </p:sp>
      <p:sp>
        <p:nvSpPr>
          <p:cNvPr id="3892245" name="AutoShape 21"/>
          <p:cNvSpPr>
            <a:spLocks noChangeArrowheads="1"/>
          </p:cNvSpPr>
          <p:nvPr/>
        </p:nvSpPr>
        <p:spPr bwMode="auto">
          <a:xfrm>
            <a:off x="3098007" y="8280054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08584" y="5417343"/>
            <a:ext cx="3405144" cy="2964426"/>
            <a:chOff x="813494" y="3276600"/>
            <a:chExt cx="2270096" cy="1976284"/>
          </a:xfrm>
        </p:grpSpPr>
        <p:sp>
          <p:nvSpPr>
            <p:cNvPr id="3892247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0" name="Line 26"/>
            <p:cNvSpPr>
              <a:spLocks noChangeShapeType="1"/>
            </p:cNvSpPr>
            <p:nvPr/>
          </p:nvSpPr>
          <p:spPr bwMode="auto">
            <a:xfrm>
              <a:off x="1959019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1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2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892253" name="Text Box 29"/>
            <p:cNvSpPr txBox="1">
              <a:spLocks noChangeArrowheads="1"/>
            </p:cNvSpPr>
            <p:nvPr/>
          </p:nvSpPr>
          <p:spPr bwMode="auto">
            <a:xfrm>
              <a:off x="2876001" y="4872111"/>
              <a:ext cx="207589" cy="380773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3892254" name="Text Box 30"/>
            <p:cNvSpPr txBox="1">
              <a:spLocks noChangeArrowheads="1"/>
            </p:cNvSpPr>
            <p:nvPr/>
          </p:nvSpPr>
          <p:spPr bwMode="auto">
            <a:xfrm>
              <a:off x="2112521" y="3280169"/>
              <a:ext cx="97106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Hop</a:t>
              </a:r>
            </a:p>
          </p:txBody>
        </p:sp>
        <p:sp>
          <p:nvSpPr>
            <p:cNvPr id="3892255" name="Text Box 31"/>
            <p:cNvSpPr txBox="1">
              <a:spLocks noChangeArrowheads="1"/>
            </p:cNvSpPr>
            <p:nvPr/>
          </p:nvSpPr>
          <p:spPr bwMode="auto">
            <a:xfrm>
              <a:off x="813494" y="3727817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892256" name="Text Box 32"/>
            <p:cNvSpPr txBox="1">
              <a:spLocks noChangeArrowheads="1"/>
            </p:cNvSpPr>
            <p:nvPr/>
          </p:nvSpPr>
          <p:spPr bwMode="auto">
            <a:xfrm>
              <a:off x="1998357" y="3733800"/>
              <a:ext cx="1017597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sp>
        <p:nvSpPr>
          <p:cNvPr id="3892257" name="AutoShape 33"/>
          <p:cNvSpPr>
            <a:spLocks noChangeArrowheads="1"/>
          </p:cNvSpPr>
          <p:nvPr/>
        </p:nvSpPr>
        <p:spPr bwMode="auto">
          <a:xfrm rot="-2764507">
            <a:off x="6810121" y="7041803"/>
            <a:ext cx="2265080" cy="863501"/>
          </a:xfrm>
          <a:prstGeom prst="rightArrow">
            <a:avLst>
              <a:gd name="adj1" fmla="val 52972"/>
              <a:gd name="adj2" fmla="val 42421"/>
            </a:avLst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To Network A</a:t>
            </a:r>
          </a:p>
        </p:txBody>
      </p:sp>
      <p:pic>
        <p:nvPicPr>
          <p:cNvPr id="3892258" name="Picture 34" descr="Rout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125" y="8246270"/>
            <a:ext cx="1524000" cy="931068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7373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92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000"/>
                                        <p:tgtEl>
                                          <p:spTgt spid="3892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245" grpId="0" animBg="1"/>
      <p:bldP spid="389225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418" name="Line 2"/>
          <p:cNvSpPr>
            <a:spLocks noChangeShapeType="1"/>
          </p:cNvSpPr>
          <p:nvPr/>
        </p:nvSpPr>
        <p:spPr bwMode="auto">
          <a:xfrm flipV="1">
            <a:off x="4036220" y="8274845"/>
            <a:ext cx="4864893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19" name="Rectangle 3"/>
          <p:cNvSpPr>
            <a:spLocks noGrp="1" noChangeArrowheads="1"/>
          </p:cNvSpPr>
          <p:nvPr>
            <p:ph type="title"/>
          </p:nvPr>
        </p:nvSpPr>
        <p:spPr>
          <a:xfrm>
            <a:off x="1014413" y="333173"/>
            <a:ext cx="15773400" cy="1988345"/>
          </a:xfrm>
        </p:spPr>
        <p:txBody>
          <a:bodyPr/>
          <a:lstStyle/>
          <a:p>
            <a:r>
              <a:rPr lang="en-US" b="1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Following a Packet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fld id="{52B67DA5-9DD9-4BCA-8370-9CA784C1DE92}" type="slidenum">
              <a:rPr lang="en-US" smtClean="0"/>
              <a:pPr/>
              <a:t>89</a:t>
            </a:fld>
            <a:endParaRPr lang="en-US"/>
          </a:p>
        </p:txBody>
      </p:sp>
      <p:pic>
        <p:nvPicPr>
          <p:cNvPr id="3900420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809875" y="7255486"/>
            <a:ext cx="1762125" cy="2168768"/>
          </a:xfrm>
          <a:prstGeom prst="rect">
            <a:avLst/>
          </a:prstGeom>
          <a:noFill/>
        </p:spPr>
      </p:pic>
      <p:sp>
        <p:nvSpPr>
          <p:cNvPr id="3900421" name="Line 5"/>
          <p:cNvSpPr>
            <a:spLocks noChangeShapeType="1"/>
          </p:cNvSpPr>
          <p:nvPr/>
        </p:nvSpPr>
        <p:spPr bwMode="auto">
          <a:xfrm flipV="1">
            <a:off x="4848225" y="3078958"/>
            <a:ext cx="4583907" cy="238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2" name="Line 6"/>
          <p:cNvSpPr>
            <a:spLocks noChangeShapeType="1"/>
          </p:cNvSpPr>
          <p:nvPr/>
        </p:nvSpPr>
        <p:spPr bwMode="auto">
          <a:xfrm>
            <a:off x="10044113" y="2988470"/>
            <a:ext cx="3945732" cy="25407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sp>
        <p:nvSpPr>
          <p:cNvPr id="3900423" name="Line 7"/>
          <p:cNvSpPr>
            <a:spLocks noChangeShapeType="1"/>
          </p:cNvSpPr>
          <p:nvPr/>
        </p:nvSpPr>
        <p:spPr bwMode="auto">
          <a:xfrm flipV="1">
            <a:off x="9603583" y="5695950"/>
            <a:ext cx="4317206" cy="276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endParaRPr lang="en-US" sz="2700"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  <p:pic>
        <p:nvPicPr>
          <p:cNvPr id="3900425" name="Picture 9" descr="Router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04007" y="5124450"/>
            <a:ext cx="2105025" cy="1285875"/>
          </a:xfrm>
          <a:prstGeom prst="rect">
            <a:avLst/>
          </a:prstGeom>
          <a:noFill/>
        </p:spPr>
      </p:pic>
      <p:pic>
        <p:nvPicPr>
          <p:cNvPr id="3900426" name="Picture 10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3431381" y="2207418"/>
            <a:ext cx="2390777" cy="1793082"/>
          </a:xfrm>
          <a:prstGeom prst="rect">
            <a:avLst/>
          </a:prstGeom>
          <a:noFill/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2864645" y="2743205"/>
            <a:ext cx="3271838" cy="509588"/>
            <a:chOff x="139" y="1131"/>
            <a:chExt cx="1374" cy="214"/>
          </a:xfrm>
        </p:grpSpPr>
        <p:sp>
          <p:nvSpPr>
            <p:cNvPr id="3900429" name="Text Box 13"/>
            <p:cNvSpPr txBox="1">
              <a:spLocks noChangeArrowheads="1"/>
            </p:cNvSpPr>
            <p:nvPr/>
          </p:nvSpPr>
          <p:spPr bwMode="auto">
            <a:xfrm>
              <a:off x="139" y="1132"/>
              <a:ext cx="35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0" name="Text Box 14"/>
            <p:cNvSpPr txBox="1">
              <a:spLocks noChangeArrowheads="1"/>
            </p:cNvSpPr>
            <p:nvPr/>
          </p:nvSpPr>
          <p:spPr bwMode="auto">
            <a:xfrm>
              <a:off x="1123" y="1131"/>
              <a:ext cx="390" cy="213"/>
            </a:xfrm>
            <a:prstGeom prst="rect">
              <a:avLst/>
            </a:prstGeom>
            <a:solidFill>
              <a:srgbClr val="9BCD0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1" name="Text Box 15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rgbClr val="FFFF99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2" name="Text Box 16"/>
          <p:cNvSpPr txBox="1">
            <a:spLocks noChangeArrowheads="1"/>
          </p:cNvSpPr>
          <p:nvPr/>
        </p:nvSpPr>
        <p:spPr bwMode="auto">
          <a:xfrm>
            <a:off x="3848100" y="27074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12351545" y="5372103"/>
            <a:ext cx="3252788" cy="509588"/>
            <a:chOff x="123" y="1131"/>
            <a:chExt cx="1366" cy="214"/>
          </a:xfrm>
        </p:grpSpPr>
        <p:sp>
          <p:nvSpPr>
            <p:cNvPr id="3900434" name="Text Box 18"/>
            <p:cNvSpPr txBox="1">
              <a:spLocks noChangeArrowheads="1"/>
            </p:cNvSpPr>
            <p:nvPr/>
          </p:nvSpPr>
          <p:spPr bwMode="auto">
            <a:xfrm>
              <a:off x="123" y="1132"/>
              <a:ext cx="39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HDR</a:t>
              </a:r>
            </a:p>
          </p:txBody>
        </p:sp>
        <p:sp>
          <p:nvSpPr>
            <p:cNvPr id="3900435" name="Text Box 19"/>
            <p:cNvSpPr txBox="1">
              <a:spLocks noChangeArrowheads="1"/>
            </p:cNvSpPr>
            <p:nvPr/>
          </p:nvSpPr>
          <p:spPr bwMode="auto">
            <a:xfrm>
              <a:off x="1139" y="1131"/>
              <a:ext cx="350" cy="213"/>
            </a:xfrm>
            <a:prstGeom prst="rect">
              <a:avLst/>
            </a:prstGeom>
            <a:solidFill>
              <a:srgbClr val="00B0F0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TRL</a:t>
              </a:r>
            </a:p>
          </p:txBody>
        </p:sp>
        <p:sp>
          <p:nvSpPr>
            <p:cNvPr id="3900436" name="Text Box 20"/>
            <p:cNvSpPr txBox="1">
              <a:spLocks noChangeArrowheads="1"/>
            </p:cNvSpPr>
            <p:nvPr/>
          </p:nvSpPr>
          <p:spPr bwMode="auto">
            <a:xfrm>
              <a:off x="558" y="1132"/>
              <a:ext cx="543" cy="213"/>
            </a:xfrm>
            <a:prstGeom prst="rect">
              <a:avLst/>
            </a:prstGeom>
            <a:solidFill>
              <a:schemeClr val="accent1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1540670"/>
              <a:r>
                <a:rPr lang="en-US" sz="27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Packet</a:t>
              </a:r>
            </a:p>
          </p:txBody>
        </p:sp>
      </p:grpSp>
      <p:sp>
        <p:nvSpPr>
          <p:cNvPr id="3900437" name="Text Box 21"/>
          <p:cNvSpPr txBox="1">
            <a:spLocks noChangeArrowheads="1"/>
          </p:cNvSpPr>
          <p:nvPr/>
        </p:nvSpPr>
        <p:spPr bwMode="auto">
          <a:xfrm>
            <a:off x="3574257" y="802481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sp>
        <p:nvSpPr>
          <p:cNvPr id="3900438" name="Text Box 22"/>
          <p:cNvSpPr txBox="1">
            <a:spLocks noChangeArrowheads="1"/>
          </p:cNvSpPr>
          <p:nvPr/>
        </p:nvSpPr>
        <p:spPr bwMode="auto">
          <a:xfrm>
            <a:off x="13385007" y="5336383"/>
            <a:ext cx="1293944" cy="507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defTabSz="1540670"/>
            <a:r>
              <a: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Packet</a:t>
            </a:r>
          </a:p>
        </p:txBody>
      </p:sp>
      <p:grpSp>
        <p:nvGrpSpPr>
          <p:cNvPr id="4" name="Group 34"/>
          <p:cNvGrpSpPr/>
          <p:nvPr/>
        </p:nvGrpSpPr>
        <p:grpSpPr>
          <a:xfrm>
            <a:off x="12305684" y="2307433"/>
            <a:ext cx="3739174" cy="2862263"/>
            <a:chOff x="823952" y="3276600"/>
            <a:chExt cx="2492782" cy="1908175"/>
          </a:xfrm>
        </p:grpSpPr>
        <p:sp>
          <p:nvSpPr>
            <p:cNvPr id="25" name="AutoShape 23"/>
            <p:cNvSpPr>
              <a:spLocks noChangeArrowheads="1"/>
            </p:cNvSpPr>
            <p:nvPr/>
          </p:nvSpPr>
          <p:spPr bwMode="auto">
            <a:xfrm flipV="1">
              <a:off x="2419350" y="4724400"/>
              <a:ext cx="344487" cy="460375"/>
            </a:xfrm>
            <a:prstGeom prst="triangle">
              <a:avLst>
                <a:gd name="adj" fmla="val 50000"/>
              </a:avLst>
            </a:prstGeom>
            <a:solidFill>
              <a:srgbClr val="CCCCFF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1959012" y="3276600"/>
              <a:ext cx="0" cy="1447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838868" y="3790590"/>
              <a:ext cx="214059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endParaRPr lang="en-US" sz="27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endParaRP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828165" y="3276600"/>
              <a:ext cx="991479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Address</a:t>
              </a:r>
            </a:p>
          </p:txBody>
        </p:sp>
        <p:sp>
          <p:nvSpPr>
            <p:cNvPr id="31" name="Text Box 30"/>
            <p:cNvSpPr txBox="1">
              <a:spLocks noChangeArrowheads="1"/>
            </p:cNvSpPr>
            <p:nvPr/>
          </p:nvSpPr>
          <p:spPr bwMode="auto">
            <a:xfrm>
              <a:off x="2112522" y="3280169"/>
              <a:ext cx="705545" cy="596217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Next 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Hop</a:t>
              </a: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823952" y="3733799"/>
              <a:ext cx="1203545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non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A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Network B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  <p:sp>
          <p:nvSpPr>
            <p:cNvPr id="33" name="Text Box 32"/>
            <p:cNvSpPr txBox="1">
              <a:spLocks noChangeArrowheads="1"/>
            </p:cNvSpPr>
            <p:nvPr/>
          </p:nvSpPr>
          <p:spPr bwMode="auto">
            <a:xfrm>
              <a:off x="1998355" y="3733800"/>
              <a:ext cx="1318379" cy="1088659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  <a:effectLst/>
          </p:spPr>
          <p:txBody>
            <a:bodyPr wrap="square" lIns="154154" tIns="77078" rIns="154154" bIns="77078">
              <a:spAutoFit/>
            </a:bodyPr>
            <a:lstStyle/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1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Router 2</a:t>
              </a:r>
            </a:p>
            <a:p>
              <a:pPr defTabSz="1540670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.</a:t>
              </a:r>
            </a:p>
          </p:txBody>
        </p:sp>
      </p:grpSp>
      <p:pic>
        <p:nvPicPr>
          <p:cNvPr id="35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5345" y="7455694"/>
            <a:ext cx="2059781" cy="1745456"/>
          </a:xfrm>
          <a:prstGeom prst="rect">
            <a:avLst/>
          </a:prstGeom>
          <a:noFill/>
        </p:spPr>
      </p:pic>
      <p:pic>
        <p:nvPicPr>
          <p:cNvPr id="36" name="Picture 17" descr="ATM Switch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11818" y="2298557"/>
            <a:ext cx="2059781" cy="1745456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29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0.00371 L 0.41702 -0.0037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02 -0.00371 L 0.69202 0.2555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50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900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3.58025E-6 L -0.34166 0.25926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83" y="12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4166 0.25926 L -0.71632 0.25926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0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3900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0432" grpId="0" animBg="1"/>
      <p:bldP spid="3900438" grpId="0" animBg="1"/>
      <p:bldP spid="3900438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92B14-6AF0-80D3-1FC2-41A18BCED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37D6E-CA69-7DAF-509B-BE5946DB26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Various forms of regulation exist in telecommunications and networking</a:t>
            </a:r>
          </a:p>
          <a:p>
            <a:r>
              <a:rPr lang="en-US"/>
              <a:t>Wired and wireless networks in the US fall under federal, state and international jurisdictions, areas covered may include</a:t>
            </a:r>
          </a:p>
          <a:p>
            <a:pPr lvl="1"/>
            <a:r>
              <a:rPr lang="en-US"/>
              <a:t>Licensing</a:t>
            </a:r>
          </a:p>
          <a:p>
            <a:pPr lvl="1"/>
            <a:r>
              <a:rPr lang="en-US"/>
              <a:t>Availability</a:t>
            </a:r>
          </a:p>
          <a:p>
            <a:pPr lvl="1"/>
            <a:r>
              <a:rPr lang="en-US"/>
              <a:t>Reliability</a:t>
            </a:r>
          </a:p>
          <a:p>
            <a:pPr lvl="1"/>
            <a:r>
              <a:rPr lang="en-US"/>
              <a:t>Customer support</a:t>
            </a:r>
          </a:p>
          <a:p>
            <a:pPr lvl="1"/>
            <a:r>
              <a:rPr lang="en-US"/>
              <a:t>Technology </a:t>
            </a:r>
          </a:p>
          <a:p>
            <a:pPr lvl="1"/>
            <a:r>
              <a:rPr lang="en-US"/>
              <a:t>Provider interconnection</a:t>
            </a:r>
          </a:p>
          <a:p>
            <a:pPr lvl="1"/>
            <a:r>
              <a:rPr lang="en-US"/>
              <a:t>Security</a:t>
            </a:r>
          </a:p>
        </p:txBody>
      </p:sp>
      <p:pic>
        <p:nvPicPr>
          <p:cNvPr id="5" name="Graphic 4" descr="Scales of justice with solid fill">
            <a:extLst>
              <a:ext uri="{FF2B5EF4-FFF2-40B4-BE49-F238E27FC236}">
                <a16:creationId xmlns:a16="http://schemas.microsoft.com/office/drawing/2014/main" id="{AD03265F-3FA3-48FD-2F9A-A319A8A0A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37206" y="5291606"/>
            <a:ext cx="4153436" cy="415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17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054FB-613F-F9B1-8255-734443AB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Next?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5E43E9-CAED-DE6C-1DCF-5F9D5F1057DC}"/>
              </a:ext>
            </a:extLst>
          </p:cNvPr>
          <p:cNvGrpSpPr/>
          <p:nvPr/>
        </p:nvGrpSpPr>
        <p:grpSpPr>
          <a:xfrm>
            <a:off x="666201" y="1040269"/>
            <a:ext cx="15435052" cy="8907329"/>
            <a:chOff x="666201" y="1040269"/>
            <a:chExt cx="15435052" cy="8907329"/>
          </a:xfrm>
        </p:grpSpPr>
        <p:pic>
          <p:nvPicPr>
            <p:cNvPr id="5" name="Graphic 4" descr="Cloud outline">
              <a:extLst>
                <a:ext uri="{FF2B5EF4-FFF2-40B4-BE49-F238E27FC236}">
                  <a16:creationId xmlns:a16="http://schemas.microsoft.com/office/drawing/2014/main" id="{3CC20620-D549-6CFD-0858-9B644E65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99585" y="1677031"/>
              <a:ext cx="3872594" cy="4457702"/>
            </a:xfrm>
            <a:prstGeom prst="rect">
              <a:avLst/>
            </a:prstGeom>
          </p:spPr>
        </p:pic>
        <p:pic>
          <p:nvPicPr>
            <p:cNvPr id="6" name="Graphic 5" descr="Cloud outline">
              <a:extLst>
                <a:ext uri="{FF2B5EF4-FFF2-40B4-BE49-F238E27FC236}">
                  <a16:creationId xmlns:a16="http://schemas.microsoft.com/office/drawing/2014/main" id="{FECC7E92-8D79-4C2D-F297-49EED8FD1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56126" y="4306174"/>
              <a:ext cx="3872594" cy="4457702"/>
            </a:xfrm>
            <a:prstGeom prst="rect">
              <a:avLst/>
            </a:prstGeom>
          </p:spPr>
        </p:pic>
        <p:pic>
          <p:nvPicPr>
            <p:cNvPr id="8" name="Graphic 7" descr="House outline">
              <a:extLst>
                <a:ext uri="{FF2B5EF4-FFF2-40B4-BE49-F238E27FC236}">
                  <a16:creationId xmlns:a16="http://schemas.microsoft.com/office/drawing/2014/main" id="{448E7E89-0ACD-C0AB-7953-B90D9E3AF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627511" y="1882998"/>
              <a:ext cx="1333923" cy="1333923"/>
            </a:xfrm>
            <a:prstGeom prst="rect">
              <a:avLst/>
            </a:prstGeom>
          </p:spPr>
        </p:pic>
        <p:pic>
          <p:nvPicPr>
            <p:cNvPr id="10" name="Graphic 9" descr="Bank outline">
              <a:extLst>
                <a:ext uri="{FF2B5EF4-FFF2-40B4-BE49-F238E27FC236}">
                  <a16:creationId xmlns:a16="http://schemas.microsoft.com/office/drawing/2014/main" id="{6CFA4841-0D18-F260-3533-FE5B578F7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82051" y="6133133"/>
              <a:ext cx="1436709" cy="1436709"/>
            </a:xfrm>
            <a:prstGeom prst="rect">
              <a:avLst/>
            </a:prstGeom>
          </p:spPr>
        </p:pic>
        <p:pic>
          <p:nvPicPr>
            <p:cNvPr id="11" name="Graphic 10" descr="Bank outline">
              <a:extLst>
                <a:ext uri="{FF2B5EF4-FFF2-40B4-BE49-F238E27FC236}">
                  <a16:creationId xmlns:a16="http://schemas.microsoft.com/office/drawing/2014/main" id="{C3F5F693-6E0B-E87E-DFC6-503E0C537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31982" y="4696424"/>
              <a:ext cx="1436709" cy="1436709"/>
            </a:xfrm>
            <a:prstGeom prst="rect">
              <a:avLst/>
            </a:prstGeom>
          </p:spPr>
        </p:pic>
        <p:pic>
          <p:nvPicPr>
            <p:cNvPr id="12" name="Graphic 11" descr="Bank outline">
              <a:extLst>
                <a:ext uri="{FF2B5EF4-FFF2-40B4-BE49-F238E27FC236}">
                  <a16:creationId xmlns:a16="http://schemas.microsoft.com/office/drawing/2014/main" id="{E0FBDF85-4C4E-2FBC-3247-A07E80BFA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55158" y="7804495"/>
              <a:ext cx="1436709" cy="1436709"/>
            </a:xfrm>
            <a:prstGeom prst="rect">
              <a:avLst/>
            </a:prstGeom>
          </p:spPr>
        </p:pic>
        <p:pic>
          <p:nvPicPr>
            <p:cNvPr id="13" name="Graphic 12" descr="Bank outline">
              <a:extLst>
                <a:ext uri="{FF2B5EF4-FFF2-40B4-BE49-F238E27FC236}">
                  <a16:creationId xmlns:a16="http://schemas.microsoft.com/office/drawing/2014/main" id="{985E2611-A21A-9FB4-57E8-26C7C430B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44054" y="8510889"/>
              <a:ext cx="1436709" cy="1436709"/>
            </a:xfrm>
            <a:prstGeom prst="rect">
              <a:avLst/>
            </a:prstGeom>
          </p:spPr>
        </p:pic>
        <p:pic>
          <p:nvPicPr>
            <p:cNvPr id="15" name="Graphic 14" descr="Building with solid fill">
              <a:extLst>
                <a:ext uri="{FF2B5EF4-FFF2-40B4-BE49-F238E27FC236}">
                  <a16:creationId xmlns:a16="http://schemas.microsoft.com/office/drawing/2014/main" id="{048350A5-878A-9C13-3867-D74B6D71E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798010" y="5994239"/>
              <a:ext cx="2920678" cy="292067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34690C3-C0C8-DA4B-8334-01678FE4AAB8}"/>
                </a:ext>
              </a:extLst>
            </p:cNvPr>
            <p:cNvSpPr txBox="1"/>
            <p:nvPr/>
          </p:nvSpPr>
          <p:spPr>
            <a:xfrm>
              <a:off x="6171525" y="6254741"/>
              <a:ext cx="164179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Private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Network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DF840-27F1-BBCB-1993-C86CB38460CF}"/>
                </a:ext>
              </a:extLst>
            </p:cNvPr>
            <p:cNvSpPr txBox="1"/>
            <p:nvPr/>
          </p:nvSpPr>
          <p:spPr>
            <a:xfrm>
              <a:off x="9798010" y="9164557"/>
              <a:ext cx="2722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HQ/datacenter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49BDE7-56E6-94A3-6C4A-A21B779A49B7}"/>
                </a:ext>
              </a:extLst>
            </p:cNvPr>
            <p:cNvSpPr txBox="1"/>
            <p:nvPr/>
          </p:nvSpPr>
          <p:spPr>
            <a:xfrm>
              <a:off x="10785504" y="3918372"/>
              <a:ext cx="15168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internet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4ED23B-E90A-099C-23B4-65626D6AF89B}"/>
                </a:ext>
              </a:extLst>
            </p:cNvPr>
            <p:cNvSpPr txBox="1"/>
            <p:nvPr/>
          </p:nvSpPr>
          <p:spPr>
            <a:xfrm>
              <a:off x="666201" y="5471019"/>
              <a:ext cx="18165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Branches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EF9B4FB-FEDD-EE29-336F-ABE38F0E9098}"/>
                </a:ext>
              </a:extLst>
            </p:cNvPr>
            <p:cNvSpPr txBox="1"/>
            <p:nvPr/>
          </p:nvSpPr>
          <p:spPr>
            <a:xfrm>
              <a:off x="15099055" y="2218799"/>
              <a:ext cx="1002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WFH</a:t>
              </a:r>
            </a:p>
          </p:txBody>
        </p:sp>
        <p:pic>
          <p:nvPicPr>
            <p:cNvPr id="22" name="Graphic 21" descr="Internet Banking with solid fill">
              <a:extLst>
                <a:ext uri="{FF2B5EF4-FFF2-40B4-BE49-F238E27FC236}">
                  <a16:creationId xmlns:a16="http://schemas.microsoft.com/office/drawing/2014/main" id="{2915EF19-BEA4-2902-332F-70DFCD07A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276829" y="2218799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Internet Banking with solid fill">
              <a:extLst>
                <a:ext uri="{FF2B5EF4-FFF2-40B4-BE49-F238E27FC236}">
                  <a16:creationId xmlns:a16="http://schemas.microsoft.com/office/drawing/2014/main" id="{472CA1B0-A21B-AAF4-BE95-7741CEE21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0136320" y="1702699"/>
              <a:ext cx="914400" cy="9144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E72906E-9075-6E11-C9FD-738DC346BC38}"/>
                </a:ext>
              </a:extLst>
            </p:cNvPr>
            <p:cNvCxnSpPr>
              <a:cxnSpLocks/>
            </p:cNvCxnSpPr>
            <p:nvPr/>
          </p:nvCxnSpPr>
          <p:spPr>
            <a:xfrm>
              <a:off x="4130497" y="5667807"/>
              <a:ext cx="1655595" cy="65379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D98CC0A-833B-F8D2-CEED-BBF1F4BE4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257" y="7058690"/>
              <a:ext cx="2304253" cy="458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8F42D7-335F-C3D0-6C67-0666EF3CF5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4188" y="7339169"/>
              <a:ext cx="2416575" cy="138874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320CCAC-861B-2160-BD65-1ABA193241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8294" y="7569842"/>
              <a:ext cx="921645" cy="12606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ABFC4D2-09B7-A258-36C4-5807B8CA68D5}"/>
                </a:ext>
              </a:extLst>
            </p:cNvPr>
            <p:cNvCxnSpPr>
              <a:cxnSpLocks/>
            </p:cNvCxnSpPr>
            <p:nvPr/>
          </p:nvCxnSpPr>
          <p:spPr>
            <a:xfrm>
              <a:off x="8510163" y="7403727"/>
              <a:ext cx="2054546" cy="84404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673824F-D60A-F262-14FD-B437049B70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8818" y="4871498"/>
              <a:ext cx="2153612" cy="13374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D84C70-21FA-F204-D16E-B648BECE8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5302" y="2931304"/>
              <a:ext cx="2041451" cy="16588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9C9ED00-76F6-1D99-AD5D-CA0444561627}"/>
                </a:ext>
              </a:extLst>
            </p:cNvPr>
            <p:cNvSpPr txBox="1"/>
            <p:nvPr/>
          </p:nvSpPr>
          <p:spPr>
            <a:xfrm>
              <a:off x="8110704" y="1341230"/>
              <a:ext cx="206659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Customers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D0C615-9B0A-F5FD-4CC8-DDA143B0D433}"/>
                </a:ext>
              </a:extLst>
            </p:cNvPr>
            <p:cNvSpPr txBox="1"/>
            <p:nvPr/>
          </p:nvSpPr>
          <p:spPr>
            <a:xfrm>
              <a:off x="4958294" y="2976361"/>
              <a:ext cx="18132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Service</a:t>
              </a:r>
            </a:p>
            <a:p>
              <a:pPr algn="ctr"/>
              <a:r>
                <a:rPr lang="en-US" sz="2800" b="1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Providers</a:t>
              </a:r>
            </a:p>
          </p:txBody>
        </p:sp>
        <p:pic>
          <p:nvPicPr>
            <p:cNvPr id="46" name="Graphic 45" descr="Cloud outline">
              <a:extLst>
                <a:ext uri="{FF2B5EF4-FFF2-40B4-BE49-F238E27FC236}">
                  <a16:creationId xmlns:a16="http://schemas.microsoft.com/office/drawing/2014/main" id="{97C0BC33-CB1B-C6DF-21AF-C09CECF9F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952978" y="1040269"/>
              <a:ext cx="3872594" cy="445770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92670C9-0367-4503-862A-C0272CADA978}"/>
                </a:ext>
              </a:extLst>
            </p:cNvPr>
            <p:cNvCxnSpPr>
              <a:cxnSpLocks/>
            </p:cNvCxnSpPr>
            <p:nvPr/>
          </p:nvCxnSpPr>
          <p:spPr>
            <a:xfrm>
              <a:off x="6392338" y="4315609"/>
              <a:ext cx="410318" cy="115234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48BF54B-02AD-5468-5CF9-583A28783279}"/>
                </a:ext>
              </a:extLst>
            </p:cNvPr>
            <p:cNvCxnSpPr>
              <a:cxnSpLocks/>
            </p:cNvCxnSpPr>
            <p:nvPr/>
          </p:nvCxnSpPr>
          <p:spPr>
            <a:xfrm>
              <a:off x="7532245" y="3945660"/>
              <a:ext cx="2471761" cy="23432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9025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D8324D-2648-527B-268A-FFEFF592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Connecting to the WAN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895F397-E398-BAC4-3B11-5E56E9888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0215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BBAC9-64BA-C7EF-6810-FC1EDC140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Bank Branch Connection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4DF60-3C3C-8D67-6F47-1D601AE4D7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Branches need to access applications </a:t>
            </a:r>
          </a:p>
          <a:p>
            <a:pPr lvl="1"/>
            <a:r>
              <a:rPr lang="en-US"/>
              <a:t>Internal applications at the datacenter</a:t>
            </a:r>
          </a:p>
          <a:p>
            <a:pPr lvl="1"/>
            <a:r>
              <a:rPr lang="en-US"/>
              <a:t>Core applications at a service provider</a:t>
            </a:r>
          </a:p>
          <a:p>
            <a:pPr lvl="1"/>
            <a:r>
              <a:rPr lang="en-US"/>
              <a:t>Cloud applications at a cloud datacenter</a:t>
            </a:r>
          </a:p>
          <a:p>
            <a:r>
              <a:rPr lang="en-US"/>
              <a:t>Common network architecture uses private network connection to the internal datacenter for all traffic</a:t>
            </a:r>
          </a:p>
          <a:p>
            <a:r>
              <a:rPr lang="en-US"/>
              <a:t>We have a variety of options for the connection</a:t>
            </a:r>
          </a:p>
          <a:p>
            <a:pPr lvl="1"/>
            <a:r>
              <a:rPr lang="en-US"/>
              <a:t>Private Line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404179395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A87B6-2B14-8FF0-ADE8-FA9097000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Private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2D2C-0D1A-0CA7-9832-A3AE9AB4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Dedicated physical connection or bandwidth between sites or as access to carrier service</a:t>
            </a:r>
          </a:p>
          <a:p>
            <a:r>
              <a:rPr lang="en-US"/>
              <a:t>Old school technology, such as T1, were originally designed for the public voice network</a:t>
            </a:r>
          </a:p>
          <a:p>
            <a:r>
              <a:rPr lang="en-US"/>
              <a:t>Most private connections today are optical fiber Ethernet connections to other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r>
              <a:rPr lang="en-US"/>
              <a:t>Carriers are investing heavily in expanding their fiber footprint</a:t>
            </a:r>
          </a:p>
          <a:p>
            <a:r>
              <a:rPr lang="en-US"/>
              <a:t>Private wireless networks are an option in come cases</a:t>
            </a:r>
          </a:p>
        </p:txBody>
      </p:sp>
    </p:spTree>
    <p:extLst>
      <p:ext uri="{BB962C8B-B14F-4D97-AF65-F5344CB8AC3E}">
        <p14:creationId xmlns:p14="http://schemas.microsoft.com/office/powerpoint/2010/main" val="11534382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AAB33-3825-BF8A-81E7-5941254E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Ethernet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E8F14-2277-4DD4-610C-FE2CEB38B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Ethernet has expanded from the LAN to the WAN</a:t>
            </a:r>
          </a:p>
          <a:p>
            <a:r>
              <a:rPr lang="en-US"/>
              <a:t>Optical fiber is the medium of choice</a:t>
            </a:r>
          </a:p>
          <a:p>
            <a:r>
              <a:rPr lang="en-US"/>
              <a:t>Dedicated fibers frequently used for business services</a:t>
            </a:r>
          </a:p>
          <a:p>
            <a:pPr lvl="1"/>
            <a:r>
              <a:rPr lang="en-US"/>
              <a:t>MPLS</a:t>
            </a:r>
          </a:p>
          <a:p>
            <a:pPr lvl="1"/>
            <a:r>
              <a:rPr lang="en-US"/>
              <a:t>Carrier Ethernet</a:t>
            </a:r>
          </a:p>
          <a:p>
            <a:pPr lvl="1"/>
            <a:r>
              <a:rPr lang="en-US"/>
              <a:t>Internet access</a:t>
            </a:r>
          </a:p>
          <a:p>
            <a:r>
              <a:rPr lang="en-US"/>
              <a:t>Shared access offers lower cost option based on Passive Optical Networking (PON) technology </a:t>
            </a:r>
          </a:p>
          <a:p>
            <a:pPr lvl="1"/>
            <a:r>
              <a:rPr lang="en-US"/>
              <a:t>Originally used for home services</a:t>
            </a:r>
          </a:p>
          <a:p>
            <a:pPr lvl="1"/>
            <a:r>
              <a:rPr lang="en-US"/>
              <a:t>Cost effective approach for business internet access</a:t>
            </a:r>
          </a:p>
        </p:txBody>
      </p:sp>
    </p:spTree>
    <p:extLst>
      <p:ext uri="{BB962C8B-B14F-4D97-AF65-F5344CB8AC3E}">
        <p14:creationId xmlns:p14="http://schemas.microsoft.com/office/powerpoint/2010/main" val="30400544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Dedicated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100 Gbps available</a:t>
            </a:r>
          </a:p>
          <a:p>
            <a:r>
              <a:rPr lang="en-US"/>
              <a:t>Strong SLAs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319765" y="5800725"/>
            <a:ext cx="48728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WAN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1600200" y="5314960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/>
          <p:nvPr/>
        </p:nvCxnSpPr>
        <p:spPr>
          <a:xfrm>
            <a:off x="3681213" y="591502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1ED5AB-5B89-5DDF-0357-5D3813C8BE4C}"/>
              </a:ext>
            </a:extLst>
          </p:cNvPr>
          <p:cNvCxnSpPr/>
          <p:nvPr/>
        </p:nvCxnSpPr>
        <p:spPr>
          <a:xfrm>
            <a:off x="3690733" y="6281745"/>
            <a:ext cx="5934275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4800600" y="5433578"/>
            <a:ext cx="700088" cy="1481572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5108407" y="4962022"/>
            <a:ext cx="3098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Dedicated Fiber Pair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653134" y="5519087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</p:spTree>
    <p:extLst>
      <p:ext uri="{BB962C8B-B14F-4D97-AF65-F5344CB8AC3E}">
        <p14:creationId xmlns:p14="http://schemas.microsoft.com/office/powerpoint/2010/main" val="2297621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5A3B1-1FA1-850B-8F66-29FA782A8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Access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28D48A09-8277-A846-76CD-28413E450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Speeds up to 1 Gbps available</a:t>
            </a:r>
          </a:p>
        </p:txBody>
      </p:sp>
      <p:pic>
        <p:nvPicPr>
          <p:cNvPr id="4" name="Graphic 3" descr="Cloud outline">
            <a:extLst>
              <a:ext uri="{FF2B5EF4-FFF2-40B4-BE49-F238E27FC236}">
                <a16:creationId xmlns:a16="http://schemas.microsoft.com/office/drawing/2014/main" id="{F8D915EC-2337-47E8-CE49-9024A03333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0" y="1198958"/>
            <a:ext cx="7357588" cy="84692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00798E-8712-438A-418B-B6BB9A197205}"/>
              </a:ext>
            </a:extLst>
          </p:cNvPr>
          <p:cNvSpPr txBox="1"/>
          <p:nvPr/>
        </p:nvSpPr>
        <p:spPr>
          <a:xfrm>
            <a:off x="10103940" y="5775190"/>
            <a:ext cx="5437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 Service Provider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6F10AF1-BCA3-7F61-436C-9D20C3636A05}"/>
              </a:ext>
            </a:extLst>
          </p:cNvPr>
          <p:cNvSpPr/>
          <p:nvPr/>
        </p:nvSpPr>
        <p:spPr>
          <a:xfrm>
            <a:off x="955212" y="5295399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FBA0FA-7FB8-F268-10FE-7E91CDE8154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368845" y="5900884"/>
            <a:ext cx="3246643" cy="14141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92B7CDD-345D-5BC7-6BB1-6C3C8D4808A0}"/>
              </a:ext>
            </a:extLst>
          </p:cNvPr>
          <p:cNvSpPr/>
          <p:nvPr/>
        </p:nvSpPr>
        <p:spPr>
          <a:xfrm>
            <a:off x="7596669" y="5446129"/>
            <a:ext cx="392281" cy="984264"/>
          </a:xfrm>
          <a:prstGeom prst="ellipse">
            <a:avLst/>
          </a:prstGeom>
          <a:solidFill>
            <a:schemeClr val="accent1">
              <a:alpha val="26875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E675F-92D5-6550-8AF7-4860332B7758}"/>
              </a:ext>
            </a:extLst>
          </p:cNvPr>
          <p:cNvSpPr txBox="1"/>
          <p:nvPr/>
        </p:nvSpPr>
        <p:spPr>
          <a:xfrm>
            <a:off x="6857298" y="4912667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Single Fiber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63605-B4E9-DDB2-620F-030FDA043FC1}"/>
              </a:ext>
            </a:extLst>
          </p:cNvPr>
          <p:cNvSpPr txBox="1"/>
          <p:nvPr/>
        </p:nvSpPr>
        <p:spPr>
          <a:xfrm>
            <a:off x="1076493" y="5494839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A859781-A76B-058A-6962-C55AE3813F04}"/>
              </a:ext>
            </a:extLst>
          </p:cNvPr>
          <p:cNvSpPr/>
          <p:nvPr/>
        </p:nvSpPr>
        <p:spPr>
          <a:xfrm>
            <a:off x="955212" y="3906838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08D3B23-9ABC-4325-977E-0DAC112221A8}"/>
              </a:ext>
            </a:extLst>
          </p:cNvPr>
          <p:cNvSpPr/>
          <p:nvPr/>
        </p:nvSpPr>
        <p:spPr>
          <a:xfrm>
            <a:off x="887817" y="8397667"/>
            <a:ext cx="2081014" cy="1239252"/>
          </a:xfrm>
          <a:prstGeom prst="round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2CA431-DABE-640F-7DD8-20230B70FEFC}"/>
              </a:ext>
            </a:extLst>
          </p:cNvPr>
          <p:cNvSpPr txBox="1"/>
          <p:nvPr/>
        </p:nvSpPr>
        <p:spPr>
          <a:xfrm>
            <a:off x="983788" y="860179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5B2202-AD7B-F95C-56F2-DDD24718C991}"/>
              </a:ext>
            </a:extLst>
          </p:cNvPr>
          <p:cNvSpPr txBox="1"/>
          <p:nvPr/>
        </p:nvSpPr>
        <p:spPr>
          <a:xfrm>
            <a:off x="1101803" y="4118854"/>
            <a:ext cx="18384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Termination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7629DAC-DACD-3D44-DE13-F566DA0A8DED}"/>
              </a:ext>
            </a:extLst>
          </p:cNvPr>
          <p:cNvSpPr/>
          <p:nvPr/>
        </p:nvSpPr>
        <p:spPr>
          <a:xfrm>
            <a:off x="4220054" y="5281258"/>
            <a:ext cx="2148791" cy="1239252"/>
          </a:xfrm>
          <a:prstGeom prst="round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0650E-6A14-5F25-D52F-FE6E60E8039E}"/>
              </a:ext>
            </a:extLst>
          </p:cNvPr>
          <p:cNvSpPr txBox="1"/>
          <p:nvPr/>
        </p:nvSpPr>
        <p:spPr>
          <a:xfrm>
            <a:off x="4381379" y="5446129"/>
            <a:ext cx="18261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Fiber </a:t>
            </a:r>
          </a:p>
          <a:p>
            <a:pPr algn="ctr"/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Distribution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D0802F-C3C3-4311-3A4F-F80D5173E583}"/>
              </a:ext>
            </a:extLst>
          </p:cNvPr>
          <p:cNvCxnSpPr>
            <a:cxnSpLocks/>
          </p:cNvCxnSpPr>
          <p:nvPr/>
        </p:nvCxnSpPr>
        <p:spPr>
          <a:xfrm>
            <a:off x="3043887" y="5676730"/>
            <a:ext cx="1176167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E54A452-7A2E-5EB3-A6F4-663027E79D0F}"/>
              </a:ext>
            </a:extLst>
          </p:cNvPr>
          <p:cNvCxnSpPr>
            <a:cxnSpLocks/>
          </p:cNvCxnSpPr>
          <p:nvPr/>
        </p:nvCxnSpPr>
        <p:spPr>
          <a:xfrm flipV="1">
            <a:off x="2968831" y="6325836"/>
            <a:ext cx="1251223" cy="242058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C60A88C-60AE-C1E8-3824-28115AF6180C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036226" y="4526464"/>
            <a:ext cx="1183828" cy="968375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8FA845-1268-A239-5609-36679885CB06}"/>
              </a:ext>
            </a:extLst>
          </p:cNvPr>
          <p:cNvCxnSpPr>
            <a:cxnSpLocks/>
          </p:cNvCxnSpPr>
          <p:nvPr/>
        </p:nvCxnSpPr>
        <p:spPr>
          <a:xfrm flipV="1">
            <a:off x="1995719" y="6683960"/>
            <a:ext cx="0" cy="1478184"/>
          </a:xfrm>
          <a:prstGeom prst="line">
            <a:avLst/>
          </a:prstGeom>
          <a:ln w="571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7B1AD71F-11AF-B15A-8573-34D3EFB460EC}"/>
              </a:ext>
            </a:extLst>
          </p:cNvPr>
          <p:cNvSpPr txBox="1"/>
          <p:nvPr/>
        </p:nvSpPr>
        <p:spPr>
          <a:xfrm>
            <a:off x="595060" y="7150844"/>
            <a:ext cx="1191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Up to 32</a:t>
            </a:r>
          </a:p>
          <a:p>
            <a:pPr algn="ctr"/>
            <a:r>
              <a:rPr lang="en-US" sz="20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splits</a:t>
            </a:r>
          </a:p>
        </p:txBody>
      </p:sp>
    </p:spTree>
    <p:extLst>
      <p:ext uri="{BB962C8B-B14F-4D97-AF65-F5344CB8AC3E}">
        <p14:creationId xmlns:p14="http://schemas.microsoft.com/office/powerpoint/2010/main" val="1443108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E4835-2ABD-D3BF-DD3B-59DB1D12D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Digital Subscriber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CF68-2023-829F-A4F4-14EB2B4CB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2193131"/>
            <a:ext cx="16287750" cy="6967198"/>
          </a:xfrm>
        </p:spPr>
        <p:txBody>
          <a:bodyPr/>
          <a:lstStyle/>
          <a:p>
            <a:r>
              <a:rPr lang="en-US"/>
              <a:t>Internet access using telephone lines</a:t>
            </a:r>
          </a:p>
          <a:p>
            <a:r>
              <a:rPr lang="en-US"/>
              <a:t>Digital Subscriber Line (DSL) </a:t>
            </a:r>
          </a:p>
          <a:p>
            <a:pPr lvl="1"/>
            <a:r>
              <a:rPr lang="en-US"/>
              <a:t>Umbrella for a variety of technologies using phone line</a:t>
            </a:r>
          </a:p>
          <a:p>
            <a:pPr lvl="1"/>
            <a:r>
              <a:rPr lang="en-US"/>
              <a:t>Speeds vary with distance (loop length) </a:t>
            </a:r>
          </a:p>
          <a:p>
            <a:pPr lvl="2"/>
            <a:r>
              <a:rPr lang="en-US"/>
              <a:t>Typical maximum speeds are 100 Mbps down and 20 Mbps up</a:t>
            </a:r>
          </a:p>
          <a:p>
            <a:pPr lvl="2"/>
            <a:r>
              <a:rPr lang="en-US"/>
              <a:t>Maximum distance is ~12,000 ft</a:t>
            </a:r>
          </a:p>
          <a:p>
            <a:pPr lvl="1"/>
            <a:r>
              <a:rPr lang="en-US"/>
              <a:t>Often service of last resort especially in rural areas</a:t>
            </a:r>
          </a:p>
        </p:txBody>
      </p:sp>
      <p:pic>
        <p:nvPicPr>
          <p:cNvPr id="4" name="Picture 2" descr="File:ADSL2 frequencies.png">
            <a:extLst>
              <a:ext uri="{FF2B5EF4-FFF2-40B4-BE49-F238E27FC236}">
                <a16:creationId xmlns:a16="http://schemas.microsoft.com/office/drawing/2014/main" id="{287B102C-0D04-BC3E-02D3-17FB6961E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6817" y="6758788"/>
            <a:ext cx="5837703" cy="2670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84563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80952-E6A1-CDAA-A09E-E33F0992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Cable Modem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BF6B4-8373-9913-8D70-0A9EC6E13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Cable company data infrastructure </a:t>
            </a:r>
          </a:p>
          <a:p>
            <a:r>
              <a:rPr lang="en-US"/>
              <a:t>Hybrid Fiber Coax (HFC) </a:t>
            </a:r>
          </a:p>
          <a:p>
            <a:pPr lvl="1"/>
            <a:r>
              <a:rPr lang="en-US"/>
              <a:t>Fiber from cable company headend to a node (near customer)</a:t>
            </a:r>
          </a:p>
          <a:p>
            <a:pPr lvl="1"/>
            <a:r>
              <a:rPr lang="en-US"/>
              <a:t>Coaxial cable from node to customers (shared access)</a:t>
            </a:r>
          </a:p>
          <a:p>
            <a:r>
              <a:rPr lang="en-US"/>
              <a:t>DOCSIS protocols control access and transmission format</a:t>
            </a:r>
          </a:p>
          <a:p>
            <a:pPr lvl="1"/>
            <a:r>
              <a:rPr lang="en-US"/>
              <a:t>Service speeds available vary based on technology deployed</a:t>
            </a:r>
          </a:p>
          <a:p>
            <a:pPr lvl="1"/>
            <a:r>
              <a:rPr lang="en-US"/>
              <a:t>Asymmetric speeds often 1.2 Gbps down and 35 Mbps up</a:t>
            </a:r>
          </a:p>
          <a:p>
            <a:pPr lvl="1"/>
            <a:r>
              <a:rPr lang="en-US"/>
              <a:t>Multi-gigabit symmetric services starting to be deployed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5B2C0E-3684-32FB-CF67-EC3CF11EAC83}"/>
              </a:ext>
            </a:extLst>
          </p:cNvPr>
          <p:cNvGrpSpPr/>
          <p:nvPr/>
        </p:nvGrpSpPr>
        <p:grpSpPr>
          <a:xfrm>
            <a:off x="1257300" y="8093869"/>
            <a:ext cx="13017468" cy="1666956"/>
            <a:chOff x="1996293" y="8091392"/>
            <a:chExt cx="13017468" cy="166695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7458F29A-9AB1-0EA5-8E70-70C6566F16B0}"/>
                </a:ext>
              </a:extLst>
            </p:cNvPr>
            <p:cNvSpPr/>
            <p:nvPr/>
          </p:nvSpPr>
          <p:spPr>
            <a:xfrm>
              <a:off x="7396743" y="8643937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A4A20-8B12-B52F-A8CF-8071A52F918D}"/>
                </a:ext>
              </a:extLst>
            </p:cNvPr>
            <p:cNvSpPr txBox="1"/>
            <p:nvPr/>
          </p:nvSpPr>
          <p:spPr>
            <a:xfrm>
              <a:off x="7996488" y="8727240"/>
              <a:ext cx="949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Node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80D2B45-3ED0-9178-B015-02F796C4B9B9}"/>
                </a:ext>
              </a:extLst>
            </p:cNvPr>
            <p:cNvSpPr/>
            <p:nvPr/>
          </p:nvSpPr>
          <p:spPr>
            <a:xfrm>
              <a:off x="1996293" y="8563299"/>
              <a:ext cx="2081014" cy="850458"/>
            </a:xfrm>
            <a:prstGeom prst="roundRect">
              <a:avLst/>
            </a:prstGeom>
            <a:noFill/>
            <a:ln w="381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CAB3DA-0610-6CB3-BC23-8B3DEF34BBB2}"/>
                </a:ext>
              </a:extLst>
            </p:cNvPr>
            <p:cNvSpPr txBox="1"/>
            <p:nvPr/>
          </p:nvSpPr>
          <p:spPr>
            <a:xfrm>
              <a:off x="2402652" y="8598598"/>
              <a:ext cx="126829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Cable</a:t>
              </a:r>
            </a:p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Modem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007418D-E5F9-9EF4-3743-717E07C70BF8}"/>
                </a:ext>
              </a:extLst>
            </p:cNvPr>
            <p:cNvCxnSpPr>
              <a:stCxn id="4" idx="1"/>
              <a:endCxn id="6" idx="3"/>
            </p:cNvCxnSpPr>
            <p:nvPr/>
          </p:nvCxnSpPr>
          <p:spPr>
            <a:xfrm flipH="1" flipV="1">
              <a:off x="4077307" y="8988528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3862A5D-F07A-9F29-CB9E-EA891F63C0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43995" y="8988528"/>
              <a:ext cx="2056793" cy="769820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7D6B05-B401-2A7E-D047-4A9B36B576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27430" y="8093869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3BC789A-4880-734E-14BD-34BE5212B2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4871" y="8091392"/>
              <a:ext cx="664063" cy="894658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D8E33B-ED6F-3CD1-FABF-42CE26BE7CF5}"/>
                </a:ext>
              </a:extLst>
            </p:cNvPr>
            <p:cNvSpPr txBox="1"/>
            <p:nvPr/>
          </p:nvSpPr>
          <p:spPr>
            <a:xfrm>
              <a:off x="5968757" y="9102285"/>
              <a:ext cx="92685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Coax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231FF23-E49C-D03A-FB17-C8145BD0CB21}"/>
                </a:ext>
              </a:extLst>
            </p:cNvPr>
            <p:cNvCxnSpPr/>
            <p:nvPr/>
          </p:nvCxnSpPr>
          <p:spPr>
            <a:xfrm flipH="1" flipV="1">
              <a:off x="9545534" y="9001849"/>
              <a:ext cx="3319436" cy="1"/>
            </a:xfrm>
            <a:prstGeom prst="line">
              <a:avLst/>
            </a:prstGeom>
            <a:ln w="571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9FD2639-AC5A-8AE9-33E5-AB13A186392E}"/>
                </a:ext>
              </a:extLst>
            </p:cNvPr>
            <p:cNvSpPr txBox="1"/>
            <p:nvPr/>
          </p:nvSpPr>
          <p:spPr>
            <a:xfrm>
              <a:off x="10328104" y="9102284"/>
              <a:ext cx="15536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Fiber Pair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7628A173-3329-ED3B-91A7-6B7DE51B414F}"/>
                </a:ext>
              </a:extLst>
            </p:cNvPr>
            <p:cNvSpPr/>
            <p:nvPr/>
          </p:nvSpPr>
          <p:spPr>
            <a:xfrm>
              <a:off x="12864970" y="8684255"/>
              <a:ext cx="2148791" cy="689183"/>
            </a:xfrm>
            <a:prstGeom prst="roundRect">
              <a:avLst/>
            </a:prstGeom>
            <a:noFill/>
            <a:ln w="571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F5AE42E-90EB-7CFE-1A4A-DBA80CA47C17}"/>
                </a:ext>
              </a:extLst>
            </p:cNvPr>
            <p:cNvSpPr txBox="1"/>
            <p:nvPr/>
          </p:nvSpPr>
          <p:spPr>
            <a:xfrm>
              <a:off x="13410731" y="8798013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Helvetica Neue Medium" panose="02000503000000020004" pitchFamily="2" charset="0"/>
                  <a:ea typeface="Helvetica Neue Medium" panose="02000503000000020004" pitchFamily="2" charset="0"/>
                  <a:cs typeface="Helvetica Neue Medium" panose="02000503000000020004" pitchFamily="2" charset="0"/>
                </a:rPr>
                <a:t>CMTS</a:t>
              </a:r>
            </a:p>
          </p:txBody>
        </p:sp>
      </p:grpSp>
      <p:pic>
        <p:nvPicPr>
          <p:cNvPr id="24" name="Graphic 23" descr="Cloud outline">
            <a:extLst>
              <a:ext uri="{FF2B5EF4-FFF2-40B4-BE49-F238E27FC236}">
                <a16:creationId xmlns:a16="http://schemas.microsoft.com/office/drawing/2014/main" id="{DB6E2763-37C5-F371-4892-EBAA05075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96182" y="5869681"/>
            <a:ext cx="4684423" cy="53921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E69DB5-D397-1D2E-AC7F-D0CB2D3E6313}"/>
              </a:ext>
            </a:extLst>
          </p:cNvPr>
          <p:cNvSpPr txBox="1"/>
          <p:nvPr/>
        </p:nvSpPr>
        <p:spPr>
          <a:xfrm>
            <a:off x="15681385" y="8698664"/>
            <a:ext cx="1273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69812807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944016"/>
            <a:ext cx="18288000" cy="5342984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3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A3B4ED1-FD16-1D4E-AF19-2B492AEA7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298" y="1681014"/>
            <a:ext cx="10532270" cy="3462486"/>
          </a:xfrm>
        </p:spPr>
        <p:txBody>
          <a:bodyPr>
            <a:normAutofit/>
          </a:bodyPr>
          <a:lstStyle/>
          <a:p>
            <a:pPr algn="l"/>
            <a:r>
              <a:rPr lang="en-US" sz="1080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me ask you…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C79960F-3A4B-EC4E-825C-7D94F0C53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2536" y="5714998"/>
            <a:ext cx="10538629" cy="1519167"/>
          </a:xfrm>
        </p:spPr>
        <p:txBody>
          <a:bodyPr>
            <a:normAutofit fontScale="92500"/>
          </a:bodyPr>
          <a:lstStyle/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your broadband connection?</a:t>
            </a:r>
          </a:p>
          <a:p>
            <a:pPr algn="l"/>
            <a:r>
              <a:rPr lang="en-US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If you have options, why made you make this choice?</a:t>
            </a:r>
          </a:p>
          <a:p>
            <a:pPr algn="l"/>
            <a:endParaRPr lang="en-US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9177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7_traditional_video_networks.wav"/>
  <p:tag name="AUDIO_ID" val="590"/>
  <p:tag name="ELAPSEDTIME" val="159.817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7.5/16.4/32.8/54.4"/>
  <p:tag name="ANNOTATION_COUNT" val="0"/>
  <p:tag name="ARTICULATE_SLIDE_GUID" val="5671ad31-2b7f-40b8-b24d-8ac1efaf2787"/>
  <p:tag name="AUDIO_IMPORT" val="E:\ELMOV\Docbase\Expertech\455_KN_Virtualization\audio\09_Virtual Machines Benefits.mp3"/>
  <p:tag name="AUDIO_ID" val="286"/>
  <p:tag name="ELAPSEDTIME" val="73.404"/>
  <p:tag name="ARTICULATE_SLIDE_NAV" val="9"/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67Tu2WrE_files\slide0001_image001.pn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r5KY46cr_files\slide0001_image001.pn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Md4dEpKY_files\slide0001_image001.pn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BULLET_4" val="8226"/>
  <p:tag name="BULLET_5" val="8226"/>
  <p:tag name="BULLET_6" val="8226"/>
  <p:tag name="MARGIN_1" val="0"/>
  <p:tag name="MARGIN_2" val="36"/>
  <p:tag name="MARGIN_3" val="72"/>
  <p:tag name="MARGIN_4" val="108"/>
  <p:tag name="MARGIN_5" val="144"/>
  <p:tag name="FONT_SIZE" val="1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0_Protocols.wav"/>
  <p:tag name="AUDIO_ID" val="274"/>
  <p:tag name="ELAPSEDTIME" val="90.149"/>
  <p:tag name="ARTICULATE_SLIDE_THUMBNAIL_REFRESH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1_Models.wav"/>
  <p:tag name="AUDIO_ID" val="275"/>
  <p:tag name="ELAPSEDTIME" val="112.928"/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2_The_Concept_Of_Layering.wav"/>
  <p:tag name="AUDIO_ID" val="276"/>
  <p:tag name="ELAPSEDTIME" val="81.32"/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6/20.0/25.3/82.3/106.0/108.3/115.4/133.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7_Understanding_The_OSI_RM_Layers.wav"/>
  <p:tag name="AUDIO_ID" val="279"/>
  <p:tag name="ELAPSEDTIME" val="143.073"/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19_Two_Approaches_To_Solving_The_Problem.wav"/>
  <p:tag name="AUDIO_ID" val="281"/>
  <p:tag name="ELAPSEDTIME" val="64.157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6rXIbDBY_files\slide0001_image001.pn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9/44.9/55.166/70.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UDIO_IMPORT" val="E:\Articulate\449-01_Network_Models_and_Suites\Audio\20_Bringing_the_Models_Together.wav"/>
  <p:tag name="AUDIO_ID" val="451"/>
  <p:tag name="ELAPSEDTIME" val="84.141"/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5.7/40.7/53.1/64.9/72.7/80.3/90.8"/>
  <p:tag name="AUDIO_IMPORT" val="\\Elmov\docbase\Expertech\~COX_MTC_BTC\9405_C2M1\Audio\20_analog_vs_digital_information.wav"/>
  <p:tag name="AUDIO_ID" val="480"/>
  <p:tag name="ELAPSEDTIME" val="100.9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0"/>
  <p:tag name="ARTICULATE_SLIDE_GUID" val="4cb925d3-f276-4a28-91b2-1605652a02a3"/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08_the_ubiquitous_bit.wav"/>
  <p:tag name="AUDIO_ID" val="468"/>
  <p:tag name="ELAPSEDTIME" val="68.519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8"/>
  <p:tag name="ARTICULATE_SLIDE_GUID" val="1638960f-7277-48a9-9876-c6cf9754a07d"/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5.9/22.2/46.8/73.6"/>
  <p:tag name="AUDIO_IMPORT" val="\\Elmov\docbase\Expertech\~COX_MTC_BTC\9405_C2M1\Audio\24_modulation.wav"/>
  <p:tag name="AUDIO_ID" val="485"/>
  <p:tag name="ELAPSEDTIME" val="121.80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4"/>
  <p:tag name="ARTICULATE_SLIDE_GUID" val="60c0d958-75f7-4495-96fe-85d8ffaf3cd9"/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8.3/24.8/66.6/85.9"/>
  <p:tag name="AUDIO_IMPORT" val="\\Elmov\docbase\Expertech\~COX_MTC_BTC\9405_C2M1\Audio\21_analog_vs_digital_signaling.wav"/>
  <p:tag name="AUDIO_ID" val="481"/>
  <p:tag name="ELAPSEDTIME" val="139.912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21"/>
  <p:tag name="ARTICULATE_SLIDE_GUID" val="5b38a03f-2e44-42eb-843d-bd32c1421959"/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2.1/30.7/43.0/47.5/57.4/89.3/93.2/105.9"/>
  <p:tag name="ARTICULATE_SLIDE_GUID" val="f61fe2b0-3816-427d-ae46-cd624e62ab07"/>
  <p:tag name="AUDIO_IMPORT" val="E:\Articulate\~Comcast\9444_P4C1_Physical_and_Data_Link_Layer_Concepts\audio\23_multiplexing.wav"/>
  <p:tag name="AUDIO_ID" val="276"/>
  <p:tag name="ELAPSEDTIME" val="137.633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3"/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5_C2M1\Audio\16_The_Need_for_a_Medium.wav"/>
  <p:tag name="AUDIO_ID" val="475"/>
  <p:tag name="ELAPSEDTIME" val="162.50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GUID" val="33239ff0-49b4-48cf-b5f7-4ce24f68b6ea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~1.HIL\AppData\Local\Temp\articulate\presenter\imgtemp\FaSbd4JL_files\slide0001_image001.j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21.9/28.0/39.4/57.0/70.9"/>
  <p:tag name="ARTICULATE_SLIDE_GUID" val="2831f9ca-e734-43c7-9d2b-0af50df475ee"/>
  <p:tag name="AUDIO_IMPORT" val="E:\Articulate\~Comcast\9444_P4C1_Physical_and_Data_Link_Layer_Concepts\audio\16_media_options.wav"/>
  <p:tag name="AUDIO_ID" val="332"/>
  <p:tag name="ELAPSEDTIME" val="92.379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6"/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3eaced9e-9821-48b0-8771-bc2434ea394c"/>
  <p:tag name="AUDIO_IMPORT" val="E:\Articulate\~Comcast\9444_P4C1_Physical_and_Data_Link_Layer_Concepts\audio\56_Point-to-Point_Protocol.wav"/>
  <p:tag name="AUDIO_ID" val="291"/>
  <p:tag name="ELAPSEDTIME" val="164.353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56"/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5_Metro_Ethernet\Audio\19 Defining the Virtual LAN.wav"/>
  <p:tag name="AUDIO_ID" val="580"/>
  <p:tag name="ELAPSEDTIME" val="100.64"/>
  <p:tag name="TIMELINE" val="18.4/39.1/49.8/58.2/71.1/87.1"/>
  <p:tag name="ARTICULATE_SLIDE_PAUSE" val="0"/>
  <p:tag name="ARTICULATE_NAV_LEVEL" val="2"/>
  <p:tag name="ARTICULATE_PLAYLIST_ID" val="-1"/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7 The Internet Protocol.wav"/>
  <p:tag name="AUDIO_ID" val="280"/>
  <p:tag name="ELAPSEDTIME" val="150.074"/>
  <p:tag name="ARTICULATE_SLIDE_PAUSE" val="0"/>
  <p:tag name="ARTICULATE_NAV_LEVEL" val="2"/>
  <p:tag name="ARTICULATE_PLAYLIST_ID" val="-1"/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ec03da2-04b8-4a39-a7d1-ad7ae32403c3"/>
  <p:tag name="TIMELINE" val="12.9/32.5"/>
  <p:tag name="ANNOTATION_COUNT" val="0"/>
  <p:tag name="AUDIO_IMPORT" val="E:\Articulate\~Comcast\9442_P2C3_TCPIP_Fundamentals\Audio\41 The Basic IP Address (Verizon).wav"/>
  <p:tag name="AUDIO_ID" val="418"/>
  <p:tag name="ELAPSEDTIME" val="80.564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1"/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7913de08-1140-41e1-a17f-d6ef210275b5"/>
  <p:tag name="TIMELINE" val="39.5/56.0/58.5/60.2/77.3"/>
  <p:tag name="ANNOTATION_COUNT" val="0"/>
  <p:tag name="AUDIO_IMPORT" val="E:\Articulate\~Comcast\9442_P2C3_TCPIP_Fundamentals\Audio\44 IP Addressing Concerns.wav"/>
  <p:tag name="AUDIO_ID" val="421"/>
  <p:tag name="ELAPSEDTIME" val="85.861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4"/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42 IP v6 What is It.wav"/>
  <p:tag name="AUDIO_ID" val="295"/>
  <p:tag name="ELAPSEDTIME" val="66.012"/>
  <p:tag name="ARTICULATE_SLIDE_PAUSE" val="0"/>
  <p:tag name="ARTICULATE_NAV_LEVEL" val="2"/>
  <p:tag name="ARTICULATE_PLAYLIST_ID" val="-1"/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cc09310b-3ccc-47b4-9875-1dc63726efe2"/>
  <p:tag name="AUDIO_IMPORT" val="E:\Articulate\~Comcast\9442_P2C3_TCPIP_Fundamentals\Audio\48 When is IPv6 Coming.wav"/>
  <p:tag name="AUDIO_ID" val="441"/>
  <p:tag name="ELAPSEDTIME" val="181.522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48"/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0cdb9192-20de-4c13-bd4d-8af1f6fa0c11"/>
  <p:tag name="AUDIO_IMPORT" val="E:\Articulate\~Comcast\9442_P2C3_TCPIP_Fundamentals\Audio\52 Routing.wav"/>
  <p:tag name="AUDIO_ID" val="426"/>
  <p:tag name="ELAPSEDTIME" val="91.905"/>
  <p:tag name="ARTICULATE_SLIDE_PAUSE" val="0"/>
  <p:tag name="ARTICULATE_NAV_LEVEL" val="2"/>
  <p:tag name="ARTICULATE_SLIDE_PRESENTER" val="David A. Train"/>
  <p:tag name="ARTICULATE_SLIDE_PRESENTER_GUID" val="D5399042A978"/>
  <p:tag name="ARTICULATE_PLAYLIST_ID" val="-1"/>
  <p:tag name="ARTICULATE_LOCK_SLIDE" val="0"/>
  <p:tag name="ARTICULATE_SLIDE_NAV" val="52"/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1_TCPIP_Fundamentals\Audio\28 IP Routing.wav"/>
  <p:tag name="AUDIO_ID" val="282"/>
  <p:tag name="ELAPSEDTIME" val="90.719"/>
  <p:tag name="TIMELINE" val="23.0/43.5/65.0/87.5"/>
  <p:tag name="ARTICULATE_SLIDE_PAUSE" val="0"/>
  <p:tag name="ARTICULATE_NAV_LEVEL" val="2"/>
  <p:tag name="ARTICULATE_PLAYLIST_ID" val="-1"/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7.4/42.4/51.0/61.5/78.7/82.4/90.8"/>
  <p:tag name="ARTICULATE_SLIDE_GUID" val="99664f11-e645-4562-ab64-da5813782b5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UDIO_IMPORT" val="E:\Articulate\~Comcast\9445_P4C2_Network_Layer_Concepts\audio\15_Following_A_Packet.wav"/>
  <p:tag name="AUDIO_ID" val="317"/>
  <p:tag name="ELAPSEDTIME" val="98.557"/>
  <p:tag name="ARTICULATE_SLIDE_NAV" val="15"/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2b0f2339-9eac-4bfb-a945-45710ba2f5d9"/>
  <p:tag name="AUDIO_IMPORT" val="E:\Articulate\~Comcast\9446_P4C3_Transport_and_Application_Services_Layer_Concepts\audio\14_Transport Layer_Functions.wav"/>
  <p:tag name="AUDIO_ID" val="271"/>
  <p:tag name="ELAPSEDTIME" val="82.78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4"/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9.6"/>
  <p:tag name="ARTICULATE_SLIDE_GUID" val="a5c76ea0-fb3d-4e56-b5a3-646d6e7ca809"/>
  <p:tag name="AUDIO_IMPORT" val="E:\Articulate\~Comcast\9446_P4C3_Transport_and_Application_Services_Layer_Concepts\audio\15_connectionless_communication.wav"/>
  <p:tag name="AUDIO_ID" val="367"/>
  <p:tag name="ELAPSEDTIME" val="54.937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15"/>
  <p:tag name="ARTICULATE_SLIDE_THUMBNAIL_REFRESH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29.1/31.6/43.2/45.8/56.3/58.6"/>
  <p:tag name="ARTICULATE_SLIDE_GUID" val="bf36aa1f-a76d-43fe-9491-e016a3fa0eb9"/>
  <p:tag name="AUDIO_IMPORT" val="E:\Articulate\~Comcast\9446_P4C3_Transport_and_Application_Services_Layer_Concepts\audio\16_connection_oriented_communication.wav"/>
  <p:tag name="AUDIO_ID" val="368"/>
  <p:tag name="ELAPSEDTIME" val="70.93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16"/>
  <p:tag name="ARTICULATE_SLIDE_THUMBNAIL_REFRESH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18258d05-fd4e-4f54-ad7b-9f24abc624c3"/>
  <p:tag name="TIMELINE" val="38.5/74.5"/>
  <p:tag name="AUDIO_IMPORT" val="E:\ELMOV\Docbase\Expertech\432_Datacomm\Audio\2013_v2_audio\101_COMCAST_Application_Addressing.wav"/>
  <p:tag name="AUDIO_ID" val="368"/>
  <p:tag name="ELAPSEDTIME" val="85.943"/>
  <p:tag name="ARTICULATE_SLIDE_PAUSE" val="0"/>
  <p:tag name="ARTICULATE_NAV_LEVEL" val="2"/>
  <p:tag name="ARTICULATE_PLAYLIST_ID" val="-1"/>
  <p:tag name="ARTICULATE_LOCK_SLIDE" val="0"/>
  <p:tag name="ARTICULATE_SLIDE_NAV" val="101"/>
  <p:tag name="ARTICULATE_SLIDE_THUMBNAIL_REFRESH" val="1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IMAGE_RECOLOR" val="0"/>
  <p:tag name="ARTICULATE_PUBLISH_MODE" val="2"/>
  <p:tag name="ARTICULATE_SOURCE_IMAGE" val="C:\Users\AWalkden\AppData\Local\Temp\articulate\presenter\imgtemp\xwvsCmru_files\slide0001_image001.pn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ZcXTgUT_files\slide0001_image001.p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Users\AWalkden\AppData\Local\Temp\articulate\presenter\imgtemp\QakxHhfl_files\slide0001_image001.png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ULLET_1" val="8226"/>
  <p:tag name="BULLET_2" val="8226"/>
  <p:tag name="BULLET_3" val="8226"/>
  <p:tag name="MARGIN_1" val="0"/>
  <p:tag name="MARGIN_2" val="18"/>
  <p:tag name="MARGIN_3" val="36"/>
  <p:tag name="MARGIN_4" val="108"/>
  <p:tag name="MARGIN_5" val="144"/>
  <p:tag name="FONT_SIZE" val="9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8865995b-8526-4f92-8824-f3eb0629d1a8"/>
  <p:tag name="AUDIO_IMPORT" val="E:\Articulate\~Comcast\9446_P4C3_Transport_and_Application_Services_Layer_Concepts\audio\22_Enhanced_functionality.wav"/>
  <p:tag name="AUDIO_ID" val="277"/>
  <p:tag name="ELAPSEDTIME" val="117.9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2"/>
  <p:tag name="ARTICULATE_SLIDE_THUMBNAIL_REFRESH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GUID" val="dd69ec1a-3e30-4132-b088-bc2c315d6e93"/>
  <p:tag name="AUDIO_IMPORT" val="E:\Articulate\~Comcast\9446_P4C3_Transport_and_Application_Services_Layer_Concepts\audio\27_real_time_transport_protocol.wav"/>
  <p:tag name="AUDIO_ID" val="395"/>
  <p:tag name="ELAPSEDTIME" val="72.09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27"/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0/15.9/26.2/29.2/32.3/34.5"/>
  <p:tag name="ARTICULATE_SLIDE_GUID" val="29e1b14e-5a12-4991-9cf9-fdeb49696efe"/>
  <p:tag name="AUDIO_IMPORT" val="E:\Articulate\~Comcast\9446_P4C3_Transport_and_Application_Services_Layer_Concepts\audio\39_clients_and_servers.wav"/>
  <p:tag name="AUDIO_ID" val="320"/>
  <p:tag name="ELAPSEDTIME" val="46.997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39"/>
  <p:tag name="ARTICULATE_SLIDE_THUMBNAIL_REFRESH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jXtePjv_files\slide0001_image001.pn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UBLISH_MODE" val="2"/>
  <p:tag name="ARTICULATE_SOURCE_IMAGE" val="C:\DOCUME~1\acb\LOCALS~1\Temp\articulate\presenter\imgtemp\DewHrllU_files\slide0001_image001.png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12.9/106.0"/>
  <p:tag name="ARTICULATE_SLIDE_GUID" val="09437f2d-2c04-4ad2-a035-87e94514df28"/>
  <p:tag name="AUDIO_IMPORT" val="E:\Articulate\~Comcast\9446_P4C3_Transport_and_Application_Services_Layer_Concepts\audio\40_service_relationships_client_server.wav"/>
  <p:tag name="AUDIO_ID" val="285"/>
  <p:tag name="ELAPSEDTIME" val="116.901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LOCK_SLIDE" val="0"/>
  <p:tag name="ARTICULATE_SLIDE_NAV" val="40"/>
  <p:tag name="ARTICULATE_SLIDE_THUMBNAIL_REFRESH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ELINE" val="32.4/41.6"/>
  <p:tag name="ARTICULATE_SLIDE_GUID" val="8096226e-edd9-437e-9b14-b79f66c5f375"/>
  <p:tag name="AUDIO_IMPORT" val="E:\Articulate\~Comcast\9446_P4C3_Transport_and_Application_Services_Layer_Concepts\audio\42_service_relationships_structured_peer_to_peer.wav"/>
  <p:tag name="AUDIO_ID" val="287"/>
  <p:tag name="ELAPSEDTIME" val="89.511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LOCK_SLIDE" val="0"/>
  <p:tag name="ARTICULATE_SLIDE_NAV" val="42"/>
  <p:tag name="ARTICULATE_SLIDE_THUMBNAIL_REFRESH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3_DNS.wav"/>
  <p:tag name="AUDIO_ID" val="293"/>
  <p:tag name="ELAPSEDTIME" val="213.368"/>
  <p:tag name="ARTICULATE_SLIDE_PAUSE" val="0"/>
  <p:tag name="ARTICULATE_NAV_LEVEL" val="2"/>
  <p:tag name="ARTICULATE_SLIDE_PRESENTER" val="Trevor D. Hindson"/>
  <p:tag name="ARTICULATE_SLIDE_PRESENTER_GUID" val="ED13376E32D0"/>
  <p:tag name="ARTICULATE_PLAYLIST_ID" val="-1"/>
  <p:tag name="ARTICULATE_SLIDE_THUMBNAIL_REFRESH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15_P4C4\audio\9415_48_Simple_Mail_Transfer_Protocol.wav"/>
  <p:tag name="AUDIO_ID" val="294"/>
  <p:tag name="TIMELINE" val="67.2/73.7/82.5/94.0/110.4/144.1/155.5"/>
  <p:tag name="ELAPSEDTIME" val="203.05"/>
  <p:tag name="ARTICULATE_SLIDE_PAUSE" val="0"/>
  <p:tag name="ARTICULATE_NAV_LEVEL" val="2"/>
  <p:tag name="ARTICULATE_SLIDE_PRESENTER" val="Michel L. Gilbert"/>
  <p:tag name="ARTICULATE_SLIDE_PRESENTER_GUID" val="989DCA311021"/>
  <p:tag name="ARTICULATE_PLAYLIST_ID" val="-1"/>
  <p:tag name="ARTICULATE_SLIDE_THUMBNAIL_REFRESH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~COX_MTC_BTC\9404_C1M1\audio\36_traditional_data_networks.wav"/>
  <p:tag name="AUDIO_ID" val="589"/>
  <p:tag name="ELAPSEDTIME" val="141.375"/>
  <p:tag name="ARTICULATE_SLIDE_PAUSE" val="0"/>
  <p:tag name="ARTICULATE_NAV_LEVEL" val="2"/>
  <p:tag name="ARTICULATE_SLIDE_PRESENTER" val="Paul M. Whalen"/>
  <p:tag name="ARTICULATE_SLIDE_PRESENTER_GUID" val="DB3329221D90"/>
  <p:tag name="ARTICULATE_PLAYLIST_ID" val="-1"/>
  <p:tag name="ARTICULATE_SLIDE_THUMBNAIL_REFRESH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2_Telephony\Audio\442_02_04_North American Numbering Plan.wav"/>
  <p:tag name="ELAPSEDTIME" val="139.285"/>
  <p:tag name="AUDIO_ID" val="393"/>
  <p:tag name="ARTICULATE_SLIDE_PAUSE" val="0"/>
  <p:tag name="ARTICULATE_NAV_LEVEL" val="2"/>
  <p:tag name="ARTICULATE_PLAYLIST_ID" val="-1"/>
  <p:tag name="ARTICULATE_SLIDE_THUMBNAIL_REFRESH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05_What Is Voice Over IP.wav"/>
  <p:tag name="AUDIO_ID" val="259"/>
  <p:tag name="ELAPSEDTIME" val="186.515"/>
  <p:tag name="ARTICULATE_SLIDE_PAUSE" val="0"/>
  <p:tag name="ARTICULATE_NAV_LEVEL" val="2"/>
  <p:tag name="ARTICULATE_PLAYLIST_ID" val="-1"/>
  <p:tag name="ARTICULATE_SLIDE_THUMBNAIL_REFRESH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10_IP Telephones.wav"/>
  <p:tag name="AUDIO_ID" val="356"/>
  <p:tag name="ELAPSEDTIME" val="242.678"/>
  <p:tag name="ARTICULATE_SLIDE_PAUSE" val="0"/>
  <p:tag name="ARTICULATE_NAV_LEVEL" val="2"/>
  <p:tag name="ARTICULATE_PLAYLIST_ID" val="-1"/>
  <p:tag name="ARTICULATE_SLIDE_THUMBNAIL_REFRESH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MPORT" val="\\Elmov\docbase\Expertech\443_VoIP_and_IP_Telephony\Audio\443-25_The Session Initiation Protocol.wav"/>
  <p:tag name="AUDIO_ID" val="295"/>
  <p:tag name="ELAPSEDTIME" val="174.211"/>
  <p:tag name="ARTICULATE_SLIDE_PAUSE" val="0"/>
  <p:tag name="ARTICULATE_NAV_LEVEL" val="2"/>
  <p:tag name="ARTICULATE_PLAYLIST_ID" val="-1"/>
  <p:tag name="ARTICULATE_SLIDE_THUMBNAIL_REFRESH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Pro_Tech">
      <a:dk1>
        <a:sysClr val="windowText" lastClr="000000"/>
      </a:dk1>
      <a:lt1>
        <a:sysClr val="window" lastClr="FFFFFF"/>
      </a:lt1>
      <a:dk2>
        <a:srgbClr val="373545"/>
      </a:dk2>
      <a:lt2>
        <a:srgbClr val="FFFFFF"/>
      </a:lt2>
      <a:accent1>
        <a:srgbClr val="1D397A"/>
      </a:accent1>
      <a:accent2>
        <a:srgbClr val="32539A"/>
      </a:accent2>
      <a:accent3>
        <a:srgbClr val="4D6088"/>
      </a:accent3>
      <a:accent4>
        <a:srgbClr val="55849D"/>
      </a:accent4>
      <a:accent5>
        <a:srgbClr val="9FA09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</TotalTime>
  <Words>10514</Words>
  <Application>Microsoft Macintosh PowerPoint</Application>
  <PresentationFormat>Custom</PresentationFormat>
  <Paragraphs>2483</Paragraphs>
  <Slides>214</Slides>
  <Notes>147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214</vt:i4>
      </vt:variant>
    </vt:vector>
  </HeadingPairs>
  <TitlesOfParts>
    <vt:vector size="226" baseType="lpstr">
      <vt:lpstr>ヒラギノ角ゴ Pro W3</vt:lpstr>
      <vt:lpstr>Arial</vt:lpstr>
      <vt:lpstr>Arial Narrow</vt:lpstr>
      <vt:lpstr>Calibri</vt:lpstr>
      <vt:lpstr>Calibri Light</vt:lpstr>
      <vt:lpstr>Helvetica Neue</vt:lpstr>
      <vt:lpstr>Helvetica Neue Condensed</vt:lpstr>
      <vt:lpstr>Helvetica Neue Condensed</vt:lpstr>
      <vt:lpstr>Helvetica Neue Medium</vt:lpstr>
      <vt:lpstr>Symbol</vt:lpstr>
      <vt:lpstr>Wingdings</vt:lpstr>
      <vt:lpstr>Office Theme</vt:lpstr>
      <vt:lpstr>PowerPoint Presentation</vt:lpstr>
      <vt:lpstr>PowerPoint Presentation</vt:lpstr>
      <vt:lpstr>Introductions</vt:lpstr>
      <vt:lpstr>Overall Goals of this Course</vt:lpstr>
      <vt:lpstr>Agenda</vt:lpstr>
      <vt:lpstr>The Big Picture</vt:lpstr>
      <vt:lpstr>The Communications Challenge Today</vt:lpstr>
      <vt:lpstr>Telecommunications Domains</vt:lpstr>
      <vt:lpstr>Regulation</vt:lpstr>
      <vt:lpstr>The Voice Network</vt:lpstr>
      <vt:lpstr>Data Networks</vt:lpstr>
      <vt:lpstr>Video Networks</vt:lpstr>
      <vt:lpstr>Technology</vt:lpstr>
      <vt:lpstr>Who are the Major Players in Telecom?</vt:lpstr>
      <vt:lpstr>Let me ask you to…</vt:lpstr>
      <vt:lpstr>Models and Layers</vt:lpstr>
      <vt:lpstr>The Language of Networking</vt:lpstr>
      <vt:lpstr>Protocols </vt:lpstr>
      <vt:lpstr>Models</vt:lpstr>
      <vt:lpstr>Layering</vt:lpstr>
      <vt:lpstr>Two Models Drive Modern Networks</vt:lpstr>
      <vt:lpstr>Understanding the OSI RM Layers</vt:lpstr>
      <vt:lpstr>A Closer Look at the Layers</vt:lpstr>
      <vt:lpstr>OSI Provides a Reference Framework</vt:lpstr>
      <vt:lpstr>The TCP/IP Network View</vt:lpstr>
      <vt:lpstr>Bringing the Models Together</vt:lpstr>
      <vt:lpstr>Let me ask you…</vt:lpstr>
      <vt:lpstr>Telecommunications Terminology</vt:lpstr>
      <vt:lpstr>Application Walkthrough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Observations</vt:lpstr>
      <vt:lpstr>The Physical Layer</vt:lpstr>
      <vt:lpstr>Physical Layer</vt:lpstr>
      <vt:lpstr>Analog and Digital</vt:lpstr>
      <vt:lpstr>Bits</vt:lpstr>
      <vt:lpstr>Modulation</vt:lpstr>
      <vt:lpstr>Analog vs. Digital: Signaling</vt:lpstr>
      <vt:lpstr>Let me ask you to…</vt:lpstr>
      <vt:lpstr>Transmission Rate</vt:lpstr>
      <vt:lpstr>Multiplexing</vt:lpstr>
      <vt:lpstr>Media</vt:lpstr>
      <vt:lpstr>Media Options</vt:lpstr>
      <vt:lpstr>The Data Link Layer</vt:lpstr>
      <vt:lpstr>Data Link Layer</vt:lpstr>
      <vt:lpstr>Common Link Topologies</vt:lpstr>
      <vt:lpstr>Point-to-Point Protocol (PPP)</vt:lpstr>
      <vt:lpstr>Cellular (Mobile) Networks</vt:lpstr>
      <vt:lpstr>Cellular Network Evolution</vt:lpstr>
      <vt:lpstr>Banking Networks</vt:lpstr>
      <vt:lpstr>Inside the Branch</vt:lpstr>
      <vt:lpstr>Ethernet</vt:lpstr>
      <vt:lpstr>Ethernet Evolution</vt:lpstr>
      <vt:lpstr>Some Popular Ethernet Physical Layers</vt:lpstr>
      <vt:lpstr>Typical Ethernet LAN</vt:lpstr>
      <vt:lpstr>Structured Cabling</vt:lpstr>
      <vt:lpstr>Ethernet Frame</vt:lpstr>
      <vt:lpstr>Let me ask you…</vt:lpstr>
      <vt:lpstr>Multiple LAN Configuration</vt:lpstr>
      <vt:lpstr>Virtual LANs (VLANs)</vt:lpstr>
      <vt:lpstr>VLANs</vt:lpstr>
      <vt:lpstr>Let me ask you…</vt:lpstr>
      <vt:lpstr>Wi-Fi</vt:lpstr>
      <vt:lpstr>Wi-Fi Standards </vt:lpstr>
      <vt:lpstr>Bands and Channels - 2.4 Ghz</vt:lpstr>
      <vt:lpstr>2.4 GHz Channel Reuse</vt:lpstr>
      <vt:lpstr>Service Set Identifier (SSID)</vt:lpstr>
      <vt:lpstr>802.11 Security Issues</vt:lpstr>
      <vt:lpstr>Wi-Fi Protected Access (WPA3)</vt:lpstr>
      <vt:lpstr>Some Wi-Fi Words:  What do they Mean?</vt:lpstr>
      <vt:lpstr>Let me ask you…</vt:lpstr>
      <vt:lpstr>Now We Have LANs</vt:lpstr>
      <vt:lpstr>The Internet Protocol</vt:lpstr>
      <vt:lpstr>The IPv4 Address</vt:lpstr>
      <vt:lpstr>Role of IP Addressing</vt:lpstr>
      <vt:lpstr>Static vs. Dynamic IP Address</vt:lpstr>
      <vt:lpstr>IP Address Allocation</vt:lpstr>
      <vt:lpstr>Private vs. Public IP Address</vt:lpstr>
      <vt:lpstr>IP Address Assignment Example</vt:lpstr>
      <vt:lpstr>IP Addressing Concerns </vt:lpstr>
      <vt:lpstr>Crisis, What Crisis?</vt:lpstr>
      <vt:lpstr>IPv6: What Is It?</vt:lpstr>
      <vt:lpstr>When Is IPv6 Coming?</vt:lpstr>
      <vt:lpstr>Routing and Forwarding</vt:lpstr>
      <vt:lpstr>IP Routing</vt:lpstr>
      <vt:lpstr>Following a Packet</vt:lpstr>
      <vt:lpstr>Where Next?</vt:lpstr>
      <vt:lpstr>Connecting to the WAN</vt:lpstr>
      <vt:lpstr>Bank Branch Connection</vt:lpstr>
      <vt:lpstr>Private Lines</vt:lpstr>
      <vt:lpstr>Ethernet Access</vt:lpstr>
      <vt:lpstr>Dedicated Access</vt:lpstr>
      <vt:lpstr>Shared Access</vt:lpstr>
      <vt:lpstr>Digital Subscriber Line</vt:lpstr>
      <vt:lpstr>Cable Modem</vt:lpstr>
      <vt:lpstr>Let me ask you…</vt:lpstr>
      <vt:lpstr>Private WANS</vt:lpstr>
      <vt:lpstr>MultiProtocol Label Switching</vt:lpstr>
      <vt:lpstr>Class of Service</vt:lpstr>
      <vt:lpstr>MPLS</vt:lpstr>
      <vt:lpstr>MPLS Operation</vt:lpstr>
      <vt:lpstr>Carrier Ethernet</vt:lpstr>
      <vt:lpstr>Carrier Ethernet Connectivity Models</vt:lpstr>
      <vt:lpstr>Use Cases</vt:lpstr>
      <vt:lpstr>The Internet</vt:lpstr>
      <vt:lpstr>Let me ask you…</vt:lpstr>
      <vt:lpstr>The Internet</vt:lpstr>
      <vt:lpstr>The Internet: A Global, Public, Packet Network</vt:lpstr>
      <vt:lpstr>Connecting to the Internet</vt:lpstr>
      <vt:lpstr>Cellular (Mobile) Networks</vt:lpstr>
      <vt:lpstr>Cellular Network Evolution</vt:lpstr>
      <vt:lpstr>Cellular Concept</vt:lpstr>
      <vt:lpstr>5G</vt:lpstr>
      <vt:lpstr>Back to the Bank</vt:lpstr>
      <vt:lpstr>Work From Home</vt:lpstr>
      <vt:lpstr>Site-to-Site VPN </vt:lpstr>
      <vt:lpstr>VPN as a WAN Challenges</vt:lpstr>
      <vt:lpstr>Software Defined WAN</vt:lpstr>
      <vt:lpstr>SD WAN</vt:lpstr>
      <vt:lpstr>Sample SD WAN Implementation</vt:lpstr>
      <vt:lpstr>Observations for SD WAN Branch Networks</vt:lpstr>
      <vt:lpstr>Connecting to Servers and Applications</vt:lpstr>
      <vt:lpstr>Transport Layer Connections</vt:lpstr>
      <vt:lpstr>Other Transport Layer Functions</vt:lpstr>
      <vt:lpstr>Two Options</vt:lpstr>
      <vt:lpstr>Connectionless Communication</vt:lpstr>
      <vt:lpstr>Connection-Oriented Communication</vt:lpstr>
      <vt:lpstr>Let me ask you…</vt:lpstr>
      <vt:lpstr>Error Detection and Correction</vt:lpstr>
      <vt:lpstr>Application Addressing</vt:lpstr>
      <vt:lpstr>Servers and Listening Ports</vt:lpstr>
      <vt:lpstr>Well-Known TCP/UDP Ports</vt:lpstr>
      <vt:lpstr>Enhanced Functionality</vt:lpstr>
      <vt:lpstr>Sockets</vt:lpstr>
      <vt:lpstr>Transport Layer Security</vt:lpstr>
      <vt:lpstr>Cryptography</vt:lpstr>
      <vt:lpstr>Hash Functions</vt:lpstr>
      <vt:lpstr>Secret Key Cryptography</vt:lpstr>
      <vt:lpstr>Advanced Encryption Standard (AES)</vt:lpstr>
      <vt:lpstr>Public Key Cryptography</vt:lpstr>
      <vt:lpstr>RSA</vt:lpstr>
      <vt:lpstr>Sample Application: Email</vt:lpstr>
      <vt:lpstr>Final Comments on Cryptography</vt:lpstr>
      <vt:lpstr>Real-Time Transport Protocol (RTP)</vt:lpstr>
      <vt:lpstr>Port Address Translation</vt:lpstr>
      <vt:lpstr>Application Services</vt:lpstr>
      <vt:lpstr>It’s All About The Applications</vt:lpstr>
      <vt:lpstr>Application Layer Concerns</vt:lpstr>
      <vt:lpstr>Clients and Servers</vt:lpstr>
      <vt:lpstr>Service Relationship: Client/Server</vt:lpstr>
      <vt:lpstr>Service Relationship: Structured Peer-to-Peer</vt:lpstr>
      <vt:lpstr>Let me ask you…</vt:lpstr>
      <vt:lpstr>How Do We find Applications?</vt:lpstr>
      <vt:lpstr>Domain Name System Exposed</vt:lpstr>
      <vt:lpstr>Email Services</vt:lpstr>
      <vt:lpstr>Let me ask you…</vt:lpstr>
      <vt:lpstr>Simple Mail Transfer Protocol</vt:lpstr>
      <vt:lpstr>Summary</vt:lpstr>
      <vt:lpstr>Network Diagram Review</vt:lpstr>
      <vt:lpstr>Voice Networks</vt:lpstr>
      <vt:lpstr>Thoughts on Telephony </vt:lpstr>
      <vt:lpstr>PowerPoint Presentation</vt:lpstr>
      <vt:lpstr>Telephone Network Elements</vt:lpstr>
      <vt:lpstr>PowerPoint Presentation</vt:lpstr>
      <vt:lpstr>North American Numbering Plan</vt:lpstr>
      <vt:lpstr>Private Branch Exchange</vt:lpstr>
      <vt:lpstr>Voice moves to IP</vt:lpstr>
      <vt:lpstr>VoIP Brings New Capabilities</vt:lpstr>
      <vt:lpstr>Let me ask you…</vt:lpstr>
      <vt:lpstr>IP Phone Options </vt:lpstr>
      <vt:lpstr>Signaling Control: The Role of SIP</vt:lpstr>
      <vt:lpstr>SIP Trunks</vt:lpstr>
      <vt:lpstr>Hosted VoIP</vt:lpstr>
      <vt:lpstr>VoIP Network Considerations</vt:lpstr>
      <vt:lpstr>Voice System Review</vt:lpstr>
      <vt:lpstr>Network Security</vt:lpstr>
      <vt:lpstr>Networks</vt:lpstr>
      <vt:lpstr>Network Security</vt:lpstr>
      <vt:lpstr>Inventory</vt:lpstr>
      <vt:lpstr>Internet of Things: Some Sample Things</vt:lpstr>
      <vt:lpstr>IoT Security Concerns</vt:lpstr>
      <vt:lpstr>IoT Things to Consider</vt:lpstr>
      <vt:lpstr>Ethernet Considerations</vt:lpstr>
      <vt:lpstr>Wi-Fi Considerations</vt:lpstr>
      <vt:lpstr>WAN Considerations</vt:lpstr>
      <vt:lpstr>Voice Security Considerations</vt:lpstr>
      <vt:lpstr>Many Sources for Baseline Security Measures</vt:lpstr>
      <vt:lpstr>Service Provider Security Solutions</vt:lpstr>
      <vt:lpstr>Managed Security Solutions</vt:lpstr>
      <vt:lpstr>Many Players</vt:lpstr>
      <vt:lpstr>Some More Players</vt:lpstr>
      <vt:lpstr>Emerging Technologies</vt:lpstr>
      <vt:lpstr>Software Eats the World</vt:lpstr>
      <vt:lpstr>Virtualization</vt:lpstr>
      <vt:lpstr>Virtual Machines Benefits </vt:lpstr>
      <vt:lpstr>Cloud Deployment Models</vt:lpstr>
      <vt:lpstr>Cloud Service Models</vt:lpstr>
      <vt:lpstr>A Step Beyond Virtualization</vt:lpstr>
      <vt:lpstr>Traditional Application Approach</vt:lpstr>
      <vt:lpstr>Containers and Microservices</vt:lpstr>
      <vt:lpstr>Microservices</vt:lpstr>
      <vt:lpstr>Not just Much Cheaper, the cloud is Much Better.</vt:lpstr>
      <vt:lpstr>The Changing IT Landscape</vt:lpstr>
      <vt:lpstr>Bank Network Topics</vt:lpstr>
      <vt:lpstr>Core Processing in the Cloud</vt:lpstr>
      <vt:lpstr>Let me ask you…</vt:lpstr>
      <vt:lpstr>Network Talent and Trust as Risks</vt:lpstr>
      <vt:lpstr>Community Bank Innovation</vt:lpstr>
      <vt:lpstr>M&amp;A</vt:lpstr>
      <vt:lpstr>Fintech</vt:lpstr>
      <vt:lpstr>Thank You!</vt:lpstr>
    </vt:vector>
  </TitlesOfParts>
  <Manager>Matt Kolon</Manager>
  <Company>Hill Associates Inc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Telecommunications</dc:title>
  <dc:subject>Telecom Technology</dc:subject>
  <dc:creator>Hill Associates Inc</dc:creator>
  <cp:keywords/>
  <dc:description>All materials copyright Hill Associates Inc.</dc:description>
  <cp:lastModifiedBy>Matt Kolon</cp:lastModifiedBy>
  <cp:revision>4</cp:revision>
  <cp:lastPrinted>2023-04-19T16:32:29Z</cp:lastPrinted>
  <dcterms:created xsi:type="dcterms:W3CDTF">2016-01-13T17:16:24Z</dcterms:created>
  <dcterms:modified xsi:type="dcterms:W3CDTF">2024-02-27T19:28:53Z</dcterms:modified>
  <cp:category/>
</cp:coreProperties>
</file>